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3"/>
  </p:notesMasterIdLst>
  <p:sldIdLst>
    <p:sldId id="303" r:id="rId4"/>
    <p:sldId id="353" r:id="rId5"/>
    <p:sldId id="300" r:id="rId6"/>
    <p:sldId id="301" r:id="rId7"/>
    <p:sldId id="311" r:id="rId8"/>
    <p:sldId id="340" r:id="rId9"/>
    <p:sldId id="341" r:id="rId10"/>
    <p:sldId id="346" r:id="rId11"/>
    <p:sldId id="342" r:id="rId12"/>
    <p:sldId id="347" r:id="rId13"/>
    <p:sldId id="349" r:id="rId14"/>
    <p:sldId id="350" r:id="rId15"/>
    <p:sldId id="327" r:id="rId16"/>
    <p:sldId id="339" r:id="rId17"/>
    <p:sldId id="337" r:id="rId18"/>
    <p:sldId id="331" r:id="rId19"/>
    <p:sldId id="338" r:id="rId20"/>
    <p:sldId id="343" r:id="rId21"/>
    <p:sldId id="344" r:id="rId22"/>
    <p:sldId id="334" r:id="rId23"/>
    <p:sldId id="317" r:id="rId24"/>
    <p:sldId id="335" r:id="rId25"/>
    <p:sldId id="316" r:id="rId26"/>
    <p:sldId id="336" r:id="rId27"/>
    <p:sldId id="348" r:id="rId28"/>
    <p:sldId id="313" r:id="rId29"/>
    <p:sldId id="314" r:id="rId30"/>
    <p:sldId id="315" r:id="rId31"/>
    <p:sldId id="352" r:id="rId3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7"/>
    <p:restoredTop sz="93785" autoAdjust="0"/>
  </p:normalViewPr>
  <p:slideViewPr>
    <p:cSldViewPr>
      <p:cViewPr varScale="1">
        <p:scale>
          <a:sx n="195" d="100"/>
          <a:sy n="195" d="100"/>
        </p:scale>
        <p:origin x="392" y="176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DBBA-404A-9CFB-157E03E468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DBBA-404A-9CFB-157E03E4689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BA-404A-9CFB-157E03E46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69FD-40F4-B6C7-8431FAD5AC8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69FD-40F4-B6C7-8431FAD5AC8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FD-40F4-B6C7-8431FAD5AC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C803-499D-8F77-E733B18544F6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C803-499D-8F77-E733B18544F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03-499D-8F77-E733B1854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"/>
          <c:dPt>
            <c:idx val="0"/>
            <c:bubble3D val="0"/>
            <c:explosion val="5"/>
            <c:spPr>
              <a:noFill/>
            </c:spPr>
            <c:extLst>
              <c:ext xmlns:c16="http://schemas.microsoft.com/office/drawing/2014/chart" uri="{C3380CC4-5D6E-409C-BE32-E72D297353CC}">
                <c16:uniqueId val="{00000001-0E06-42D2-B8A0-09A7573E5DB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0E06-42D2-B8A0-09A7573E5D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06-42D2-B8A0-09A7573E5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5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이순신 돋움체 M" panose="02020603020101020101" pitchFamily="18" charset="-127"/>
              </a:endParaRPr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이순신 돋움체 M" panose="02020603020101020101" pitchFamily="18" charset="-127"/>
              </a:endParaRPr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이순신 돋움체 M" panose="02020603020101020101" pitchFamily="18" charset="-127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이순신 돋움체 M" panose="02020603020101020101" pitchFamily="18" charset="-127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이순신 돋움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이순신 돋움체 M" panose="02020603020101020101" pitchFamily="18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ea typeface="이순신 돋움체 M" panose="02020603020101020101" pitchFamily="18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이순신 돋움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0772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1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51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4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ea typeface="이순신 돋움체 M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8" r:id="rId4"/>
    <p:sldLayoutId id="2147483682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  <p:sldLayoutId id="2147483679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57436" y="4318684"/>
            <a:ext cx="3266025" cy="46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VIEWTIFUL</a:t>
            </a: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Team</a:t>
            </a:r>
          </a:p>
          <a:p>
            <a:pPr marL="0" indent="0">
              <a:spcBef>
                <a:spcPts val="0"/>
              </a:spcBef>
              <a:buSzPts val="2800"/>
            </a:pPr>
            <a:r>
              <a:rPr lang="ko-KR" altLang="en-US" sz="1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고가을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김예린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류성호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|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바탕" panose="02030604000101010101" pitchFamily="18" charset="-127"/>
              </a:rPr>
              <a:t>정승우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13732" y="3126010"/>
            <a:ext cx="54978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이순신 돋움체 M" panose="02020603020101020101" pitchFamily="18" charset="-127"/>
                <a:sym typeface="Arial"/>
              </a:rPr>
              <a:t>SOUND </a:t>
            </a:r>
            <a:r>
              <a:rPr lang="en-US" sz="6000" b="1" i="0" u="non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이순신 돋움체 M" panose="02020603020101020101" pitchFamily="18" charset="-127"/>
                <a:sym typeface="Arial"/>
              </a:rPr>
              <a:t>VIEW</a:t>
            </a:r>
            <a:endParaRPr sz="6000" b="1" i="0" u="none" cap="none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이순신 돋움체 M" panose="02020603020101020101" pitchFamily="18" charset="-127"/>
              <a:sym typeface="Arial"/>
            </a:endParaRPr>
          </a:p>
        </p:txBody>
      </p:sp>
      <p:sp>
        <p:nvSpPr>
          <p:cNvPr id="7" name="Shape 351">
            <a:extLst>
              <a:ext uri="{FF2B5EF4-FFF2-40B4-BE49-F238E27FC236}">
                <a16:creationId xmlns:a16="http://schemas.microsoft.com/office/drawing/2014/main" id="{7F2C8284-2A1E-43B8-919B-E1C08A00B17D}"/>
              </a:ext>
            </a:extLst>
          </p:cNvPr>
          <p:cNvSpPr/>
          <p:nvPr/>
        </p:nvSpPr>
        <p:spPr>
          <a:xfrm>
            <a:off x="5611592" y="3126010"/>
            <a:ext cx="1004150" cy="938492"/>
          </a:xfrm>
          <a:custGeom>
            <a:avLst/>
            <a:gdLst/>
            <a:ahLst/>
            <a:cxnLst/>
            <a:rect l="0" t="0" r="0" b="0"/>
            <a:pathLst>
              <a:path w="3263621" h="3199863" extrusionOk="0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9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2"/>
    </mc:Choice>
    <mc:Fallback xmlns="">
      <p:transition spd="slow" advTm="25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위험소리 분류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8B24C1-4210-4162-B99B-53C8B6B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382423"/>
            <a:ext cx="5688632" cy="2880302"/>
          </a:xfrm>
          <a:prstGeom prst="rect">
            <a:avLst/>
          </a:prstGeom>
        </p:spPr>
      </p:pic>
      <p:sp>
        <p:nvSpPr>
          <p:cNvPr id="8" name="텍스트상자 3">
            <a:extLst>
              <a:ext uri="{FF2B5EF4-FFF2-40B4-BE49-F238E27FC236}">
                <a16:creationId xmlns:a16="http://schemas.microsoft.com/office/drawing/2014/main" id="{A3DAF200-F0CF-3943-B723-3EDA34C1A471}"/>
              </a:ext>
            </a:extLst>
          </p:cNvPr>
          <p:cNvSpPr txBox="1"/>
          <p:nvPr/>
        </p:nvSpPr>
        <p:spPr>
          <a:xfrm>
            <a:off x="467544" y="1275606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이순신 돋움체 M" panose="02020603020101020101" pitchFamily="18" charset="-127"/>
              </a:rPr>
              <a:t>[MFCC </a:t>
            </a:r>
            <a:r>
              <a:rPr lang="ko-KR" altLang="en-US" dirty="0">
                <a:ea typeface="이순신 돋움체 M" panose="02020603020101020101" pitchFamily="18" charset="-127"/>
              </a:rPr>
              <a:t>특징 추출</a:t>
            </a:r>
            <a:r>
              <a:rPr lang="en-US" altLang="ko-KR" dirty="0">
                <a:ea typeface="이순신 돋움체 M" panose="02020603020101020101" pitchFamily="18" charset="-127"/>
              </a:rPr>
              <a:t>]</a:t>
            </a:r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ACF256E-13A6-4047-829D-D79C6B5D1792}"/>
              </a:ext>
            </a:extLst>
          </p:cNvPr>
          <p:cNvSpPr/>
          <p:nvPr/>
        </p:nvSpPr>
        <p:spPr>
          <a:xfrm>
            <a:off x="1653088" y="4262725"/>
            <a:ext cx="6552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이순신 돋움체 M" panose="02020603020101020101" pitchFamily="18" charset="-127"/>
              </a:rPr>
              <a:t>오디오 신호에서 주파수 특징을 추출하기 위해 스펙트럼 세기를 추출한다</a:t>
            </a:r>
            <a:r>
              <a:rPr lang="en-US" altLang="ko-KR" sz="1600" dirty="0">
                <a:ea typeface="이순신 돋움체 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이순신 돋움체 M" panose="02020603020101020101" pitchFamily="18" charset="-127"/>
              </a:rPr>
              <a:t>일정 구간 식 나누어 구간에 대한 스펙트럼을 분석하여 특징을 추출</a:t>
            </a:r>
            <a:r>
              <a:rPr lang="en-US" altLang="ko-KR" sz="1600" dirty="0">
                <a:ea typeface="이순신 돋움체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07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위험소리 분류</a:t>
            </a:r>
          </a:p>
        </p:txBody>
      </p:sp>
      <p:pic>
        <p:nvPicPr>
          <p:cNvPr id="9" name="Picture 6" descr="https://lh6.googleusercontent.com/eLA0fwQ-NH8PZZzeWaVtK2EHF-b1jqpv0AiTS8EFQ9rilZoVPNcE_u0w9Egq3mZo9PlPRyEH6HS5K3e5M3NkMFnE_uCq0PjnhIDnYOa3n7434q3gcXZQh0NCUDc5qTr_anotRFW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1"/>
          <a:stretch/>
        </p:blipFill>
        <p:spPr bwMode="auto">
          <a:xfrm>
            <a:off x="1588862" y="1625502"/>
            <a:ext cx="6109692" cy="234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상자 3">
            <a:extLst>
              <a:ext uri="{FF2B5EF4-FFF2-40B4-BE49-F238E27FC236}">
                <a16:creationId xmlns:a16="http://schemas.microsoft.com/office/drawing/2014/main" id="{A3DAF200-F0CF-3943-B723-3EDA34C1A471}"/>
              </a:ext>
            </a:extLst>
          </p:cNvPr>
          <p:cNvSpPr txBox="1"/>
          <p:nvPr/>
        </p:nvSpPr>
        <p:spPr>
          <a:xfrm>
            <a:off x="467544" y="1256170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이순신 돋움체 M" panose="02020603020101020101" pitchFamily="18" charset="-127"/>
              </a:rPr>
              <a:t>[</a:t>
            </a:r>
            <a:r>
              <a:rPr lang="ko-KR" altLang="en-US" dirty="0">
                <a:ea typeface="이순신 돋움체 M" panose="02020603020101020101" pitchFamily="18" charset="-127"/>
              </a:rPr>
              <a:t>정제된 소리 데이터에 대한 분류기 성능</a:t>
            </a:r>
            <a:r>
              <a:rPr lang="en-US" altLang="ko-KR" dirty="0">
                <a:ea typeface="이순신 돋움체 M" panose="02020603020101020101" pitchFamily="18" charset="-127"/>
              </a:rPr>
              <a:t>]</a:t>
            </a:r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ACF256E-13A6-4047-829D-D79C6B5D1792}"/>
              </a:ext>
            </a:extLst>
          </p:cNvPr>
          <p:cNvSpPr/>
          <p:nvPr/>
        </p:nvSpPr>
        <p:spPr>
          <a:xfrm>
            <a:off x="1653088" y="4083918"/>
            <a:ext cx="6552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이순신 돋움체 M" panose="02020603020101020101" pitchFamily="18" charset="-127"/>
              </a:rPr>
              <a:t>분류기 성능을 높이기 위해 데이터를 사전에 정제한다</a:t>
            </a:r>
            <a:r>
              <a:rPr lang="en-US" altLang="ko-KR" sz="1600" dirty="0">
                <a:ea typeface="이순신 돋움체 M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이순신 돋움체 M" panose="02020603020101020101" pitchFamily="18" charset="-127"/>
              </a:rPr>
              <a:t>FFT </a:t>
            </a:r>
            <a:r>
              <a:rPr lang="ko-KR" altLang="en-US" sz="1600" dirty="0">
                <a:ea typeface="이순신 돋움체 M" panose="02020603020101020101" pitchFamily="18" charset="-127"/>
              </a:rPr>
              <a:t>특징을 이용한 분류기보다 </a:t>
            </a:r>
            <a:r>
              <a:rPr lang="en-US" altLang="ko-KR" sz="1600" dirty="0">
                <a:ea typeface="이순신 돋움체 M" panose="02020603020101020101" pitchFamily="18" charset="-127"/>
              </a:rPr>
              <a:t>MFCC </a:t>
            </a:r>
            <a:r>
              <a:rPr lang="ko-KR" altLang="en-US" sz="1600" dirty="0">
                <a:ea typeface="이순신 돋움체 M" panose="02020603020101020101" pitchFamily="18" charset="-127"/>
              </a:rPr>
              <a:t>특징을 이용한 분류기가 더 좋은 성능을 보인다</a:t>
            </a:r>
            <a:r>
              <a:rPr lang="en-US" altLang="ko-KR" sz="1600" dirty="0">
                <a:ea typeface="이순신 돋움체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9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위험소리 분류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67744" y="1131590"/>
            <a:ext cx="331236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35896" y="3579862"/>
            <a:ext cx="116654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48416" y="1275606"/>
            <a:ext cx="2843664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97148"/>
            <a:ext cx="4248472" cy="285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텍스트상자 3">
            <a:extLst>
              <a:ext uri="{FF2B5EF4-FFF2-40B4-BE49-F238E27FC236}">
                <a16:creationId xmlns:a16="http://schemas.microsoft.com/office/drawing/2014/main" id="{A3DAF200-F0CF-3943-B723-3EDA34C1A471}"/>
              </a:ext>
            </a:extLst>
          </p:cNvPr>
          <p:cNvSpPr txBox="1"/>
          <p:nvPr/>
        </p:nvSpPr>
        <p:spPr>
          <a:xfrm>
            <a:off x="467542" y="1297606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이순신 돋움체 M" panose="02020603020101020101" pitchFamily="18" charset="-127"/>
              </a:rPr>
              <a:t>[</a:t>
            </a:r>
            <a:r>
              <a:rPr lang="ko-KR" altLang="en-US" dirty="0">
                <a:ea typeface="이순신 돋움체 M" panose="02020603020101020101" pitchFamily="18" charset="-127"/>
              </a:rPr>
              <a:t>지도학습 </a:t>
            </a:r>
            <a:r>
              <a:rPr lang="en-US" altLang="ko-KR" dirty="0">
                <a:ea typeface="이순신 돋움체 M" panose="02020603020101020101" pitchFamily="18" charset="-127"/>
              </a:rPr>
              <a:t>: </a:t>
            </a:r>
            <a:r>
              <a:rPr lang="ko-KR" altLang="en-US" dirty="0" err="1">
                <a:ea typeface="이순신 돋움체 M" panose="02020603020101020101" pitchFamily="18" charset="-127"/>
              </a:rPr>
              <a:t>로지스틱</a:t>
            </a:r>
            <a:r>
              <a:rPr lang="ko-KR" altLang="en-US" dirty="0">
                <a:ea typeface="이순신 돋움체 M" panose="02020603020101020101" pitchFamily="18" charset="-127"/>
              </a:rPr>
              <a:t> 회귀 분석 분류기</a:t>
            </a:r>
            <a:r>
              <a:rPr lang="en-US" altLang="ko-KR" dirty="0">
                <a:ea typeface="이순신 돋움체 M" panose="02020603020101020101" pitchFamily="18" charset="-127"/>
              </a:rPr>
              <a:t>]</a:t>
            </a:r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0ACF256E-13A6-4047-829D-D79C6B5D1792}"/>
              </a:ext>
            </a:extLst>
          </p:cNvPr>
          <p:cNvSpPr/>
          <p:nvPr/>
        </p:nvSpPr>
        <p:spPr>
          <a:xfrm>
            <a:off x="1653088" y="4262725"/>
            <a:ext cx="6552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>
                <a:ea typeface="이순신 돋움체 M" panose="02020603020101020101" pitchFamily="18" charset="-127"/>
              </a:rPr>
              <a:t>로지스틱</a:t>
            </a:r>
            <a:r>
              <a:rPr lang="ko-KR" altLang="en-US" sz="1600" dirty="0">
                <a:ea typeface="이순신 돋움체 M" panose="02020603020101020101" pitchFamily="18" charset="-127"/>
              </a:rPr>
              <a:t> 회귀 분석은 독립변수와 종속변수의 관계를 </a:t>
            </a:r>
            <a:r>
              <a:rPr lang="ko-KR" altLang="en-US" sz="1600" dirty="0" err="1">
                <a:ea typeface="이순신 돋움체 M" panose="02020603020101020101" pitchFamily="18" charset="-127"/>
              </a:rPr>
              <a:t>로지스틱</a:t>
            </a:r>
            <a:r>
              <a:rPr lang="ko-KR" altLang="en-US" sz="1600" dirty="0">
                <a:ea typeface="이순신 돋움체 M" panose="02020603020101020101" pitchFamily="18" charset="-127"/>
              </a:rPr>
              <a:t> 함수를 통해 계산된 확률로 표현한다</a:t>
            </a:r>
            <a:r>
              <a:rPr lang="en-US" altLang="ko-KR" sz="1600" dirty="0">
                <a:ea typeface="이순신 돋움체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930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위험소리 분류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  <p:pic>
        <p:nvPicPr>
          <p:cNvPr id="3" name="개소리.mp4">
            <a:hlinkClick r:id="" action="ppaction://media"/>
            <a:extLst>
              <a:ext uri="{FF2B5EF4-FFF2-40B4-BE49-F238E27FC236}">
                <a16:creationId xmlns:a16="http://schemas.microsoft.com/office/drawing/2014/main" id="{369E4EE6-AC1D-AA4E-BF66-FDEBF235D5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1347614"/>
            <a:ext cx="5400000" cy="30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1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위험소리 분류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5" name="Oval 4"/>
          <p:cNvSpPr/>
          <p:nvPr/>
        </p:nvSpPr>
        <p:spPr>
          <a:xfrm>
            <a:off x="1203965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2522347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34427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17767" y="39399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7561807" y="393990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cxnSp>
        <p:nvCxnSpPr>
          <p:cNvPr id="30" name="Straight Connector 29"/>
          <p:cNvCxnSpPr>
            <a:stCxn id="15" idx="0"/>
            <a:endCxn id="5" idx="0"/>
          </p:cNvCxnSpPr>
          <p:nvPr/>
        </p:nvCxnSpPr>
        <p:spPr>
          <a:xfrm flipH="1">
            <a:off x="1293965" y="1588162"/>
            <a:ext cx="570" cy="23517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8" idx="2"/>
          </p:cNvCxnSpPr>
          <p:nvPr/>
        </p:nvCxnSpPr>
        <p:spPr>
          <a:xfrm>
            <a:off x="4032242" y="2203871"/>
            <a:ext cx="0" cy="173603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667437" y="2067622"/>
            <a:ext cx="570" cy="1872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612345" y="3039837"/>
            <a:ext cx="5496" cy="97221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94201" y="3003762"/>
            <a:ext cx="0" cy="10261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3174" y="1588162"/>
            <a:ext cx="1282722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소리 데이터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수집 및 정제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734541" y="2595904"/>
            <a:ext cx="1755609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a typeface="이순신 돋움체 M" panose="02020603020101020101" pitchFamily="18" charset="-127"/>
              </a:rPr>
              <a:t>MFCC </a:t>
            </a:r>
            <a:r>
              <a:rPr lang="ko-KR" altLang="en-US" dirty="0">
                <a:ea typeface="이순신 돋움체 M" panose="02020603020101020101" pitchFamily="18" charset="-127"/>
              </a:rPr>
              <a:t>특징 추출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알고리즘 구현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31995" y="1557540"/>
            <a:ext cx="180049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ea typeface="이순신 돋움체 M" panose="02020603020101020101" pitchFamily="18" charset="-127"/>
              </a:rPr>
              <a:t>로지스틱</a:t>
            </a:r>
            <a:r>
              <a:rPr lang="ko-KR" altLang="en-US" dirty="0">
                <a:ea typeface="이순신 돋움체 M" panose="02020603020101020101" pitchFamily="18" charset="-127"/>
              </a:rPr>
              <a:t> 회귀분석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이용 분류기 구현</a:t>
            </a:r>
            <a:endParaRPr lang="en-US" altLang="ko-KR" dirty="0">
              <a:ea typeface="이순신 돋움체 M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575460" y="2584895"/>
            <a:ext cx="186461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실시간 소리 데이터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특징추출 구현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703644" y="1557886"/>
            <a:ext cx="1928733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실시간 소리 분류기 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성능향상</a:t>
            </a:r>
          </a:p>
        </p:txBody>
      </p:sp>
    </p:spTree>
    <p:extLst>
      <p:ext uri="{BB962C8B-B14F-4D97-AF65-F5344CB8AC3E}">
        <p14:creationId xmlns:p14="http://schemas.microsoft.com/office/powerpoint/2010/main" val="270221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텍스트 변환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65783-3FE3-4674-8326-75F4D48D9878}"/>
              </a:ext>
            </a:extLst>
          </p:cNvPr>
          <p:cNvGrpSpPr/>
          <p:nvPr/>
        </p:nvGrpSpPr>
        <p:grpSpPr>
          <a:xfrm>
            <a:off x="683568" y="1203598"/>
            <a:ext cx="8339523" cy="2884099"/>
            <a:chOff x="797216" y="1275606"/>
            <a:chExt cx="8339523" cy="288409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9622231-54C1-4264-8384-10D2AE21C6E1}"/>
                </a:ext>
              </a:extLst>
            </p:cNvPr>
            <p:cNvGrpSpPr/>
            <p:nvPr/>
          </p:nvGrpSpPr>
          <p:grpSpPr>
            <a:xfrm>
              <a:off x="797216" y="1275606"/>
              <a:ext cx="8339523" cy="2884099"/>
              <a:chOff x="22717" y="1419622"/>
              <a:chExt cx="9288406" cy="318181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FB012AE-52A7-4BBF-B3C9-C4CBE1D77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10159" r="14603" b="28571"/>
              <a:stretch/>
            </p:blipFill>
            <p:spPr>
              <a:xfrm>
                <a:off x="5724128" y="1419622"/>
                <a:ext cx="3586995" cy="2664296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91FA8C33-049F-41A9-86C9-161A0FCBF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1475656" y="2211710"/>
                <a:ext cx="1664911" cy="1221737"/>
              </a:xfrm>
              <a:prstGeom prst="rect">
                <a:avLst/>
              </a:prstGeom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29EC550-CA23-48BD-9FFD-7E6B8E7FCCA9}"/>
                  </a:ext>
                </a:extLst>
              </p:cNvPr>
              <p:cNvGrpSpPr/>
              <p:nvPr/>
            </p:nvGrpSpPr>
            <p:grpSpPr>
              <a:xfrm>
                <a:off x="611560" y="1707653"/>
                <a:ext cx="7723287" cy="2893780"/>
                <a:chOff x="-617153" y="1575938"/>
                <a:chExt cx="8805496" cy="2961711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15D6780-D208-4648-ACDC-C1128BADA862}"/>
                    </a:ext>
                  </a:extLst>
                </p:cNvPr>
                <p:cNvSpPr/>
                <p:nvPr/>
              </p:nvSpPr>
              <p:spPr>
                <a:xfrm>
                  <a:off x="2003305" y="2338122"/>
                  <a:ext cx="2926054" cy="56914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400" dirty="0">
                    <a:ea typeface="이순신 돋움체 M" panose="02020603020101020101" pitchFamily="18" charset="-127"/>
                  </a:endParaRPr>
                </a:p>
              </p:txBody>
            </p:sp>
            <p:sp>
              <p:nvSpPr>
                <p:cNvPr id="4" name="텍스트상자 3">
                  <a:extLst>
                    <a:ext uri="{FF2B5EF4-FFF2-40B4-BE49-F238E27FC236}">
                      <a16:creationId xmlns:a16="http://schemas.microsoft.com/office/drawing/2014/main" id="{B2746188-A5FD-D943-BA65-5D7C571372BC}"/>
                    </a:ext>
                  </a:extLst>
                </p:cNvPr>
                <p:cNvSpPr txBox="1"/>
                <p:nvPr/>
              </p:nvSpPr>
              <p:spPr>
                <a:xfrm>
                  <a:off x="2004865" y="2472009"/>
                  <a:ext cx="3015934" cy="3539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b="1" dirty="0">
                      <a:ea typeface="이순신 돋움체 M" panose="02020603020101020101" pitchFamily="18" charset="-127"/>
                    </a:rPr>
                    <a:t>Google Speech Cloud API </a:t>
                  </a:r>
                  <a:endParaRPr kumimoji="1" lang="ko-KR" altLang="en-US" sz="1400" b="1" dirty="0">
                    <a:ea typeface="이순신 돋움체 M" panose="02020603020101020101" pitchFamily="18" charset="-127"/>
                  </a:endParaRPr>
                </a:p>
              </p:txBody>
            </p:sp>
            <p:sp>
              <p:nvSpPr>
                <p:cNvPr id="9" name="텍스트상자 8">
                  <a:extLst>
                    <a:ext uri="{FF2B5EF4-FFF2-40B4-BE49-F238E27FC236}">
                      <a16:creationId xmlns:a16="http://schemas.microsoft.com/office/drawing/2014/main" id="{FF998961-98DE-104F-84EB-0B1373BCE156}"/>
                    </a:ext>
                  </a:extLst>
                </p:cNvPr>
                <p:cNvSpPr txBox="1"/>
                <p:nvPr/>
              </p:nvSpPr>
              <p:spPr>
                <a:xfrm>
                  <a:off x="1763688" y="1949093"/>
                  <a:ext cx="1872208" cy="347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dirty="0">
                      <a:ea typeface="이순신 돋움체 M" panose="02020603020101020101" pitchFamily="18" charset="-127"/>
                    </a:rPr>
                    <a:t>[Raspberry Pi 3]</a:t>
                  </a:r>
                  <a:endParaRPr kumimoji="1" lang="ko-KR" altLang="en-US" sz="1400" dirty="0">
                    <a:ea typeface="이순신 돋움체 M" panose="02020603020101020101" pitchFamily="18" charset="-127"/>
                  </a:endParaRPr>
                </a:p>
              </p:txBody>
            </p:sp>
            <p:sp>
              <p:nvSpPr>
                <p:cNvPr id="10" name="텍스트상자 9">
                  <a:extLst>
                    <a:ext uri="{FF2B5EF4-FFF2-40B4-BE49-F238E27FC236}">
                      <a16:creationId xmlns:a16="http://schemas.microsoft.com/office/drawing/2014/main" id="{64BE8EB4-2EE5-4547-B035-44D85E990048}"/>
                    </a:ext>
                  </a:extLst>
                </p:cNvPr>
                <p:cNvSpPr txBox="1"/>
                <p:nvPr/>
              </p:nvSpPr>
              <p:spPr>
                <a:xfrm>
                  <a:off x="203826" y="1870731"/>
                  <a:ext cx="1584176" cy="347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dirty="0">
                      <a:ea typeface="이순신 돋움체 M" panose="02020603020101020101" pitchFamily="18" charset="-127"/>
                    </a:rPr>
                    <a:t>[MIC Module]</a:t>
                  </a:r>
                  <a:endParaRPr kumimoji="1" lang="ko-KR" altLang="en-US" sz="1400" dirty="0">
                    <a:ea typeface="이순신 돋움체 M" panose="02020603020101020101" pitchFamily="18" charset="-127"/>
                  </a:endParaRPr>
                </a:p>
              </p:txBody>
            </p:sp>
            <p:sp>
              <p:nvSpPr>
                <p:cNvPr id="13" name="텍스트상자 12">
                  <a:extLst>
                    <a:ext uri="{FF2B5EF4-FFF2-40B4-BE49-F238E27FC236}">
                      <a16:creationId xmlns:a16="http://schemas.microsoft.com/office/drawing/2014/main" id="{F848A470-737A-C34E-8314-0F4C29B8F30B}"/>
                    </a:ext>
                  </a:extLst>
                </p:cNvPr>
                <p:cNvSpPr txBox="1"/>
                <p:nvPr/>
              </p:nvSpPr>
              <p:spPr>
                <a:xfrm>
                  <a:off x="-617153" y="4155380"/>
                  <a:ext cx="1342722" cy="382269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600" dirty="0">
                      <a:ea typeface="이순신 돋움체 M" panose="02020603020101020101" pitchFamily="18" charset="-127"/>
                    </a:rPr>
                    <a:t>SPEECH</a:t>
                  </a:r>
                  <a:endParaRPr kumimoji="1" lang="ko-KR" altLang="en-US" sz="1600" dirty="0">
                    <a:ea typeface="이순신 돋움체 M" panose="02020603020101020101" pitchFamily="18" charset="-127"/>
                  </a:endParaRPr>
                </a:p>
              </p:txBody>
            </p: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66DD608E-D0A8-A74A-A97A-E0520FC8B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9078" y="3046156"/>
                  <a:ext cx="0" cy="548532"/>
                </a:xfrm>
                <a:prstGeom prst="straightConnector1">
                  <a:avLst/>
                </a:prstGeom>
                <a:ln w="76200">
                  <a:solidFill>
                    <a:schemeClr val="accent1">
                      <a:shade val="95000"/>
                      <a:satMod val="105000"/>
                      <a:alpha val="59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C7F842A9-58BA-134B-A63A-3C6CFA0EC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60511" y="3046156"/>
                  <a:ext cx="0" cy="548532"/>
                </a:xfrm>
                <a:prstGeom prst="straightConnector1">
                  <a:avLst/>
                </a:prstGeom>
                <a:ln w="76200">
                  <a:solidFill>
                    <a:schemeClr val="accent1">
                      <a:shade val="95000"/>
                      <a:satMod val="105000"/>
                      <a:alpha val="59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F4C0C97B-DF7C-F344-9A10-60EE38494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0798" y="2663346"/>
                  <a:ext cx="731514" cy="0"/>
                </a:xfrm>
                <a:prstGeom prst="straightConnector1">
                  <a:avLst/>
                </a:prstGeom>
                <a:ln w="76200">
                  <a:solidFill>
                    <a:schemeClr val="accent1">
                      <a:shade val="95000"/>
                      <a:satMod val="105000"/>
                      <a:alpha val="59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텍스트상자 9">
                  <a:extLst>
                    <a:ext uri="{FF2B5EF4-FFF2-40B4-BE49-F238E27FC236}">
                      <a16:creationId xmlns:a16="http://schemas.microsoft.com/office/drawing/2014/main" id="{64BE8EB4-2EE5-4547-B035-44D85E990048}"/>
                    </a:ext>
                  </a:extLst>
                </p:cNvPr>
                <p:cNvSpPr txBox="1"/>
                <p:nvPr/>
              </p:nvSpPr>
              <p:spPr>
                <a:xfrm>
                  <a:off x="6443273" y="1575938"/>
                  <a:ext cx="1745070" cy="347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dirty="0">
                      <a:ea typeface="이순신 돋움체 M" panose="02020603020101020101" pitchFamily="18" charset="-127"/>
                    </a:rPr>
                    <a:t>[OLED Display]</a:t>
                  </a:r>
                  <a:endParaRPr kumimoji="1" lang="ko-KR" altLang="en-US" sz="1400" dirty="0">
                    <a:ea typeface="이순신 돋움체 M" panose="02020603020101020101" pitchFamily="18" charset="-127"/>
                  </a:endParaRPr>
                </a:p>
              </p:txBody>
            </p:sp>
            <p:sp>
              <p:nvSpPr>
                <p:cNvPr id="16" name="텍스트상자 12">
                  <a:extLst>
                    <a:ext uri="{FF2B5EF4-FFF2-40B4-BE49-F238E27FC236}">
                      <a16:creationId xmlns:a16="http://schemas.microsoft.com/office/drawing/2014/main" id="{F848A470-737A-C34E-8314-0F4C29B8F30B}"/>
                    </a:ext>
                  </a:extLst>
                </p:cNvPr>
                <p:cNvSpPr txBox="1"/>
                <p:nvPr/>
              </p:nvSpPr>
              <p:spPr>
                <a:xfrm>
                  <a:off x="6575264" y="4126852"/>
                  <a:ext cx="1178533" cy="381040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600" dirty="0">
                      <a:ea typeface="이순신 돋움체 M" panose="02020603020101020101" pitchFamily="18" charset="-127"/>
                    </a:rPr>
                    <a:t>  TEXT</a:t>
                  </a:r>
                  <a:endParaRPr kumimoji="1" lang="ko-KR" altLang="en-US" sz="1600" dirty="0">
                    <a:ea typeface="이순신 돋움체 M" panose="02020603020101020101" pitchFamily="18" charset="-127"/>
                  </a:endParaRPr>
                </a:p>
              </p:txBody>
            </p:sp>
          </p:grp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F756AA1-A4F9-474D-A31C-A213FECEF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1547664" y="2283718"/>
                <a:ext cx="832902" cy="1009727"/>
              </a:xfrm>
              <a:prstGeom prst="rect">
                <a:avLst/>
              </a:prstGeom>
            </p:spPr>
          </p:pic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DD96177-75A8-421F-8B65-C48030555B93}"/>
                  </a:ext>
                </a:extLst>
              </p:cNvPr>
              <p:cNvGrpSpPr/>
              <p:nvPr/>
            </p:nvGrpSpPr>
            <p:grpSpPr>
              <a:xfrm>
                <a:off x="22717" y="2139702"/>
                <a:ext cx="1339308" cy="1800886"/>
                <a:chOff x="1571958" y="3193422"/>
                <a:chExt cx="1973336" cy="2257425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4BE946FB-879F-4B46-A0F7-8A72554930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797" b="97468" l="2890" r="87861">
                              <a14:foregroundMark x1="14451" y1="56962" x2="3468" y2="77215"/>
                              <a14:foregroundMark x1="3468" y1="77215" x2="4624" y2="99156"/>
                              <a14:foregroundMark x1="4624" y1="99156" x2="46243" y2="98734"/>
                              <a14:foregroundMark x1="46243" y1="98734" x2="56069" y2="91983"/>
                              <a14:foregroundMark x1="47977" y1="9283" x2="17919" y2="5485"/>
                              <a14:foregroundMark x1="17919" y1="5485" x2="12139" y2="14346"/>
                              <a14:foregroundMark x1="28902" y1="4219" x2="16185" y2="8439"/>
                              <a14:foregroundMark x1="5780" y1="24473" x2="2890" y2="4303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1958" y="3193422"/>
                  <a:ext cx="1647825" cy="2257425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99055474-A416-43E4-A082-43423215A2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49944" y="3959411"/>
                  <a:ext cx="895350" cy="726004"/>
                </a:xfrm>
                <a:prstGeom prst="rect">
                  <a:avLst/>
                </a:prstGeom>
              </p:spPr>
            </p:pic>
          </p:grp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8CB5D11-FE65-4235-B616-3E1685336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3808" y="3723878"/>
                <a:ext cx="2177430" cy="42338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AA4B44-73F4-4371-BB15-2285446ACE44}"/>
                  </a:ext>
                </a:extLst>
              </p:cNvPr>
              <p:cNvSpPr txBox="1"/>
              <p:nvPr/>
            </p:nvSpPr>
            <p:spPr>
              <a:xfrm>
                <a:off x="3551569" y="4041177"/>
                <a:ext cx="2016224" cy="50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ea typeface="이순신 돋움체 M" panose="02020603020101020101" pitchFamily="18" charset="-127"/>
                  </a:rPr>
                  <a:t>Server</a:t>
                </a:r>
                <a:endParaRPr lang="ko-KR" altLang="en-US" sz="2400" dirty="0">
                  <a:ea typeface="이순신 돋움체 M" panose="02020603020101020101" pitchFamily="18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E7DF4A-98EB-4FA8-BF23-ED63A4E4F6EA}"/>
                </a:ext>
              </a:extLst>
            </p:cNvPr>
            <p:cNvSpPr txBox="1"/>
            <p:nvPr/>
          </p:nvSpPr>
          <p:spPr>
            <a:xfrm>
              <a:off x="6629864" y="1995686"/>
              <a:ext cx="244827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이순신 돋움체 M" panose="02020603020101020101" pitchFamily="18" charset="-127"/>
                  <a:cs typeface="Arial" pitchFamily="34" charset="0"/>
                </a:rPr>
                <a:t>저는 국민대학교 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endParaRPr>
            </a:p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이순신 돋움체 M" panose="02020603020101020101" pitchFamily="18" charset="-127"/>
                  <a:cs typeface="Arial" pitchFamily="34" charset="0"/>
                </a:rPr>
                <a:t>소프트웨어학부 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endParaRPr>
            </a:p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이순신 돋움체 M" panose="02020603020101020101" pitchFamily="18" charset="-127"/>
                  <a:cs typeface="Arial" pitchFamily="34" charset="0"/>
                </a:rPr>
                <a:t>학생입니다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이순신 돋움체 M" panose="02020603020101020101" pitchFamily="18" charset="-127"/>
                  <a:cs typeface="Arial" pitchFamily="34" charset="0"/>
                </a:rPr>
                <a:t>.</a:t>
              </a:r>
            </a:p>
            <a:p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6" name="텍스트상자 5">
            <a:extLst>
              <a:ext uri="{FF2B5EF4-FFF2-40B4-BE49-F238E27FC236}">
                <a16:creationId xmlns:a16="http://schemas.microsoft.com/office/drawing/2014/main" id="{9212E7FC-1CBF-4466-87C2-F5B8A05D27D3}"/>
              </a:ext>
            </a:extLst>
          </p:cNvPr>
          <p:cNvSpPr txBox="1"/>
          <p:nvPr/>
        </p:nvSpPr>
        <p:spPr>
          <a:xfrm>
            <a:off x="395536" y="1275606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ea typeface="이순신 돋움체 M" panose="02020603020101020101" pitchFamily="18" charset="-127"/>
              </a:rPr>
              <a:t>[</a:t>
            </a:r>
            <a:r>
              <a:rPr kumimoji="1" lang="ko-KR" altLang="en-US" dirty="0">
                <a:ea typeface="이순신 돋움체 M" panose="02020603020101020101" pitchFamily="18" charset="-127"/>
              </a:rPr>
              <a:t>특정 상대방과 대화를 할 경우</a:t>
            </a:r>
            <a:r>
              <a:rPr kumimoji="1" lang="en-US" altLang="ko-KR" dirty="0">
                <a:ea typeface="이순신 돋움체 M" panose="02020603020101020101" pitchFamily="18" charset="-127"/>
              </a:rPr>
              <a:t>]</a:t>
            </a:r>
            <a:endParaRPr kumimoji="1"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C0A2D02A-A853-4314-9CC4-38E276E3157B}"/>
              </a:ext>
            </a:extLst>
          </p:cNvPr>
          <p:cNvSpPr/>
          <p:nvPr/>
        </p:nvSpPr>
        <p:spPr>
          <a:xfrm>
            <a:off x="1259632" y="4227934"/>
            <a:ext cx="70567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이순신 돋움체 M" panose="02020603020101020101" pitchFamily="18" charset="-127"/>
              </a:rPr>
              <a:t>구글 </a:t>
            </a:r>
            <a:r>
              <a:rPr lang="en-US" altLang="ko-KR" sz="1600" dirty="0">
                <a:ea typeface="이순신 돋움체 M" panose="02020603020101020101" pitchFamily="18" charset="-127"/>
              </a:rPr>
              <a:t>Speech </a:t>
            </a:r>
            <a:r>
              <a:rPr lang="en-US" altLang="ko-KR" sz="1600" dirty="0" err="1">
                <a:ea typeface="이순신 돋움체 M" panose="02020603020101020101" pitchFamily="18" charset="-127"/>
              </a:rPr>
              <a:t>Api</a:t>
            </a:r>
            <a:r>
              <a:rPr lang="ko-KR" altLang="en-US" sz="1600" dirty="0" err="1">
                <a:ea typeface="이순신 돋움체 M" panose="02020603020101020101" pitchFamily="18" charset="-127"/>
              </a:rPr>
              <a:t>를</a:t>
            </a:r>
            <a:r>
              <a:rPr lang="ko-KR" altLang="en-US" sz="1600" dirty="0">
                <a:ea typeface="이순신 돋움체 M" panose="02020603020101020101" pitchFamily="18" charset="-127"/>
              </a:rPr>
              <a:t> 통해 높은 인식률로 한국어 텍스트 변환 </a:t>
            </a:r>
            <a:endParaRPr lang="en-US" altLang="ko-KR" sz="1600" dirty="0">
              <a:ea typeface="이순신 돋움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이순신 돋움체 M" panose="02020603020101020101" pitchFamily="18" charset="-127"/>
              </a:rPr>
              <a:t>한 입력 당 한 개의 음 만을 입력하여 한글이 한 문장으로 입력되지 않게 인공지능을 통해 연속되는 한글로 판단 </a:t>
            </a:r>
            <a:r>
              <a:rPr lang="en-US" altLang="ko-KR" sz="1600" dirty="0">
                <a:ea typeface="이순신 돋움체 M" panose="02020603020101020101" pitchFamily="18" charset="-127"/>
              </a:rPr>
              <a:t>(</a:t>
            </a:r>
            <a:r>
              <a:rPr lang="ko-KR" altLang="en-US" sz="1600" dirty="0">
                <a:ea typeface="이순신 돋움체 M" panose="02020603020101020101" pitchFamily="18" charset="-127"/>
              </a:rPr>
              <a:t>한국어 포함 </a:t>
            </a:r>
            <a:r>
              <a:rPr lang="en-US" altLang="ko-KR" sz="1600" dirty="0">
                <a:ea typeface="이순신 돋움체 M" panose="02020603020101020101" pitchFamily="18" charset="-127"/>
              </a:rPr>
              <a:t>80</a:t>
            </a:r>
            <a:r>
              <a:rPr lang="ko-KR" altLang="en-US" sz="1600" dirty="0">
                <a:ea typeface="이순신 돋움체 M" panose="02020603020101020101" pitchFamily="18" charset="-127"/>
              </a:rPr>
              <a:t>여개 언어 지원</a:t>
            </a:r>
            <a:r>
              <a:rPr lang="en-US" altLang="ko-KR" sz="1600" dirty="0">
                <a:ea typeface="이순신 돋움체 M" panose="02020603020101020101" pitchFamily="18" charset="-127"/>
              </a:rPr>
              <a:t>)</a:t>
            </a:r>
            <a:r>
              <a:rPr lang="ko-KR" altLang="en-US" sz="1600" dirty="0">
                <a:ea typeface="이순신 돋움체 M" panose="02020603020101020101" pitchFamily="18" charset="-127"/>
              </a:rPr>
              <a:t>    </a:t>
            </a:r>
            <a:endParaRPr lang="en-US" altLang="ko-KR" sz="1600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3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텍스트 변환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  <p:pic>
        <p:nvPicPr>
          <p:cNvPr id="4" name="음성인식.mp4">
            <a:hlinkClick r:id="" action="ppaction://media"/>
            <a:extLst>
              <a:ext uri="{FF2B5EF4-FFF2-40B4-BE49-F238E27FC236}">
                <a16:creationId xmlns:a16="http://schemas.microsoft.com/office/drawing/2014/main" id="{7C818B73-3772-B04A-B4BC-73FDAE650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672" y="1563638"/>
            <a:ext cx="5400000" cy="30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텍스트 변환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56835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59919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6880457" y="393990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cxnSp>
        <p:nvCxnSpPr>
          <p:cNvPr id="30" name="Straight Connector 29"/>
          <p:cNvCxnSpPr>
            <a:stCxn id="15" idx="0"/>
            <a:endCxn id="5" idx="0"/>
          </p:cNvCxnSpPr>
          <p:nvPr/>
        </p:nvCxnSpPr>
        <p:spPr>
          <a:xfrm>
            <a:off x="1746099" y="1496987"/>
            <a:ext cx="736" cy="244291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986087" y="2067622"/>
            <a:ext cx="570" cy="1872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3849917" y="3039837"/>
            <a:ext cx="5496" cy="97221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3792" y="1496987"/>
            <a:ext cx="1864613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ea typeface="이순신 돋움체 M" panose="02020603020101020101" pitchFamily="18" charset="-127"/>
              </a:rPr>
              <a:t>라즈베리파이</a:t>
            </a:r>
            <a:r>
              <a:rPr lang="ko-KR" altLang="en-US" dirty="0">
                <a:ea typeface="이순신 돋움체 M" panose="02020603020101020101" pitchFamily="18" charset="-127"/>
              </a:rPr>
              <a:t> 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환경설정</a:t>
            </a:r>
            <a:r>
              <a:rPr lang="en-US" altLang="ko-KR" dirty="0">
                <a:ea typeface="이순신 돋움체 M" panose="02020603020101020101" pitchFamily="18" charset="-127"/>
              </a:rPr>
              <a:t> </a:t>
            </a:r>
            <a:r>
              <a:rPr lang="ko-KR" altLang="en-US" dirty="0">
                <a:ea typeface="이순신 돋움체 M" panose="02020603020101020101" pitchFamily="18" charset="-127"/>
              </a:rPr>
              <a:t>및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마이크 모듈 테스트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87448" y="2701188"/>
            <a:ext cx="212269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음성 텍스트 변환 구현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569930" y="1557886"/>
            <a:ext cx="2833468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디스플레이에 텍스트 배치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및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버튼으로 텍스트 </a:t>
            </a:r>
            <a:r>
              <a:rPr lang="en-US" altLang="ko-KR" dirty="0">
                <a:ea typeface="이순신 돋움체 M" panose="02020603020101020101" pitchFamily="18" charset="-127"/>
              </a:rPr>
              <a:t>on/off </a:t>
            </a:r>
            <a:r>
              <a:rPr lang="ko-KR" altLang="en-US" dirty="0">
                <a:ea typeface="이순신 돋움체 M" panose="02020603020101020101" pitchFamily="18" charset="-127"/>
              </a:rPr>
              <a:t>설정 </a:t>
            </a:r>
          </a:p>
        </p:txBody>
      </p:sp>
    </p:spTree>
    <p:extLst>
      <p:ext uri="{BB962C8B-B14F-4D97-AF65-F5344CB8AC3E}">
        <p14:creationId xmlns:p14="http://schemas.microsoft.com/office/powerpoint/2010/main" val="384401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시스템구상도 변경</a:t>
            </a:r>
          </a:p>
        </p:txBody>
      </p:sp>
      <p:pic>
        <p:nvPicPr>
          <p:cNvPr id="1028" name="Picture 4" descr="C:\Users\lynn\Downloads\시스템구조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47613"/>
            <a:ext cx="5040560" cy="356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상자 3">
            <a:extLst>
              <a:ext uri="{FF2B5EF4-FFF2-40B4-BE49-F238E27FC236}">
                <a16:creationId xmlns:a16="http://schemas.microsoft.com/office/drawing/2014/main" id="{A3DAF200-F0CF-3943-B723-3EDA34C1A471}"/>
              </a:ext>
            </a:extLst>
          </p:cNvPr>
          <p:cNvSpPr txBox="1"/>
          <p:nvPr/>
        </p:nvSpPr>
        <p:spPr>
          <a:xfrm>
            <a:off x="467542" y="1297606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이순신 돋움체 M" panose="02020603020101020101" pitchFamily="18" charset="-127"/>
              </a:rPr>
              <a:t>[</a:t>
            </a:r>
            <a:r>
              <a:rPr lang="ko-KR" altLang="en-US" dirty="0">
                <a:ea typeface="이순신 돋움체 M" panose="02020603020101020101" pitchFamily="18" charset="-127"/>
              </a:rPr>
              <a:t>기존의 시스템구상도</a:t>
            </a:r>
            <a:r>
              <a:rPr lang="en-US" altLang="ko-KR" dirty="0">
                <a:ea typeface="이순신 돋움체 M" panose="02020603020101020101" pitchFamily="18" charset="-127"/>
              </a:rPr>
              <a:t>]</a:t>
            </a:r>
            <a:endParaRPr lang="ko-KR" alt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7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시스템구상도 변경</a:t>
            </a:r>
          </a:p>
        </p:txBody>
      </p:sp>
      <p:pic>
        <p:nvPicPr>
          <p:cNvPr id="1027" name="Picture 3" descr="C:\Users\lynn\Downloads\시스템구조 (4) (3)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50006"/>
            <a:ext cx="50927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상자 3">
            <a:extLst>
              <a:ext uri="{FF2B5EF4-FFF2-40B4-BE49-F238E27FC236}">
                <a16:creationId xmlns:a16="http://schemas.microsoft.com/office/drawing/2014/main" id="{A3DAF200-F0CF-3943-B723-3EDA34C1A471}"/>
              </a:ext>
            </a:extLst>
          </p:cNvPr>
          <p:cNvSpPr txBox="1"/>
          <p:nvPr/>
        </p:nvSpPr>
        <p:spPr>
          <a:xfrm>
            <a:off x="467544" y="1275606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이순신 돋움체 M" panose="02020603020101020101" pitchFamily="18" charset="-127"/>
              </a:rPr>
              <a:t>[</a:t>
            </a:r>
            <a:r>
              <a:rPr lang="ko-KR" altLang="en-US" dirty="0">
                <a:ea typeface="이순신 돋움체 M" panose="02020603020101020101" pitchFamily="18" charset="-127"/>
              </a:rPr>
              <a:t>변경된 시스템구상도</a:t>
            </a:r>
            <a:r>
              <a:rPr lang="en-US" altLang="ko-KR" dirty="0">
                <a:ea typeface="이순신 돋움체 M" panose="02020603020101020101" pitchFamily="18" charset="-127"/>
              </a:rPr>
              <a:t>]</a:t>
            </a:r>
            <a:endParaRPr lang="ko-KR" alt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52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5286" y="2103631"/>
            <a:ext cx="3050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안녕하세요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0171" y="2103631"/>
            <a:ext cx="197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저희는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5195" y="2103631"/>
            <a:ext cx="1932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캡스톤</a:t>
            </a:r>
            <a:endParaRPr lang="ko-KR" altLang="en-US" sz="4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6526" y="2103631"/>
            <a:ext cx="116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</a:t>
            </a:r>
            <a:r>
              <a:rPr lang="ko-KR" altLang="en-US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5816" y="2105523"/>
            <a:ext cx="3763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뷰티풀</a:t>
            </a:r>
            <a:r>
              <a:rPr lang="ko-KR" altLang="en-US" sz="4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입니다</a:t>
            </a:r>
            <a:r>
              <a:rPr lang="en-US" altLang="ko-KR" sz="4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4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30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 구상도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E8E0C-55B1-1346-A32F-2AF4E0802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14737"/>
            <a:ext cx="4219878" cy="29783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62E2DC-7BCF-2B41-96D8-ABC442DC7B95}"/>
              </a:ext>
            </a:extLst>
          </p:cNvPr>
          <p:cNvSpPr/>
          <p:nvPr/>
        </p:nvSpPr>
        <p:spPr>
          <a:xfrm>
            <a:off x="5292080" y="2499742"/>
            <a:ext cx="36004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22222"/>
                </a:solidFill>
                <a:latin typeface="-apple-system"/>
                <a:ea typeface="이순신 돋움체 M" panose="02020603020101020101" pitchFamily="18" charset="-127"/>
              </a:rPr>
              <a:t>중국의 모 회사가 개발한 </a:t>
            </a:r>
            <a:endParaRPr lang="en-US" altLang="ko-KR" sz="1600" dirty="0">
              <a:solidFill>
                <a:srgbClr val="222222"/>
              </a:solidFill>
              <a:latin typeface="-apple-system"/>
              <a:ea typeface="이순신 돋움체 M" panose="02020603020101020101" pitchFamily="18" charset="-127"/>
            </a:endParaRPr>
          </a:p>
          <a:p>
            <a:r>
              <a:rPr lang="ko-KR" altLang="en-US" b="1" dirty="0">
                <a:solidFill>
                  <a:srgbClr val="222222"/>
                </a:solidFill>
                <a:latin typeface="-apple-system"/>
                <a:ea typeface="이순신 돋움체 M" panose="02020603020101020101" pitchFamily="18" charset="-127"/>
              </a:rPr>
              <a:t>시각 장애인용 스마트 안경</a:t>
            </a:r>
            <a:br>
              <a:rPr lang="ko-KR" altLang="en-US" sz="1600" dirty="0">
                <a:ea typeface="이순신 돋움체 M" panose="02020603020101020101" pitchFamily="18" charset="-127"/>
              </a:rPr>
            </a:br>
            <a:endParaRPr lang="en-US" altLang="ko-KR" sz="1600" dirty="0">
              <a:ea typeface="이순신 돋움체 M" panose="02020603020101020101" pitchFamily="18" charset="-127"/>
            </a:endParaRPr>
          </a:p>
          <a:p>
            <a:r>
              <a:rPr lang="ko-KR" altLang="en-US" sz="1600" dirty="0">
                <a:ea typeface="이순신 돋움체 M" panose="02020603020101020101" pitchFamily="18" charset="-127"/>
              </a:rPr>
              <a:t>가격 </a:t>
            </a:r>
            <a:r>
              <a:rPr lang="en-US" altLang="ko-KR" sz="1600" dirty="0">
                <a:ea typeface="이순신 돋움체 M" panose="02020603020101020101" pitchFamily="18" charset="-127"/>
              </a:rPr>
              <a:t>:</a:t>
            </a:r>
            <a:r>
              <a:rPr lang="ko-KR" altLang="en-US" sz="1600" dirty="0">
                <a:ea typeface="이순신 돋움체 M" panose="02020603020101020101" pitchFamily="18" charset="-127"/>
              </a:rPr>
              <a:t> 한화 약 </a:t>
            </a:r>
            <a:r>
              <a:rPr lang="en-US" altLang="ko-KR" sz="1600" dirty="0">
                <a:solidFill>
                  <a:srgbClr val="FF0000"/>
                </a:solidFill>
                <a:ea typeface="이순신 돋움체 M" panose="02020603020101020101" pitchFamily="18" charset="-127"/>
              </a:rPr>
              <a:t>135</a:t>
            </a:r>
            <a:r>
              <a:rPr lang="ko-KR" altLang="en-US" sz="1600" dirty="0">
                <a:ea typeface="이순신 돋움체 M" panose="02020603020101020101" pitchFamily="18" charset="-127"/>
              </a:rPr>
              <a:t>만원</a:t>
            </a:r>
            <a:endParaRPr lang="en-US" sz="1600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56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 구상도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B6D99-93A4-5F43-887D-D6432F2F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1" y="1833086"/>
            <a:ext cx="2749331" cy="2448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7F80EF-095C-9D40-9FFD-CEDB3AC06E28}"/>
              </a:ext>
            </a:extLst>
          </p:cNvPr>
          <p:cNvSpPr/>
          <p:nvPr/>
        </p:nvSpPr>
        <p:spPr>
          <a:xfrm>
            <a:off x="395536" y="1275606"/>
            <a:ext cx="8550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[2017 </a:t>
            </a:r>
            <a:r>
              <a:rPr lang="ko-KR" altLang="en-US" dirty="0">
                <a:latin typeface="Roboto" pitchFamily="2" charset="0"/>
                <a:ea typeface="이순신 돋움체 M" panose="02020603020101020101" pitchFamily="18" charset="-127"/>
              </a:rPr>
              <a:t>제 </a:t>
            </a:r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15</a:t>
            </a:r>
            <a:r>
              <a:rPr lang="ko-KR" altLang="en-US" dirty="0">
                <a:latin typeface="Roboto" pitchFamily="2" charset="0"/>
                <a:ea typeface="이순신 돋움체 M" panose="02020603020101020101" pitchFamily="18" charset="-127"/>
              </a:rPr>
              <a:t>회 </a:t>
            </a:r>
            <a:r>
              <a:rPr lang="ko-KR" altLang="en-US" dirty="0" err="1">
                <a:latin typeface="Roboto" pitchFamily="2" charset="0"/>
                <a:ea typeface="이순신 돋움체 M" panose="02020603020101020101" pitchFamily="18" charset="-127"/>
              </a:rPr>
              <a:t>임베디드</a:t>
            </a:r>
            <a:r>
              <a:rPr lang="ko-KR" altLang="en-US" dirty="0">
                <a:latin typeface="Roboto" pitchFamily="2" charset="0"/>
                <a:ea typeface="이순신 돋움체 M" panose="02020603020101020101" pitchFamily="18" charset="-127"/>
              </a:rPr>
              <a:t> 소프트웨어 경진대회</a:t>
            </a:r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_</a:t>
            </a:r>
            <a:r>
              <a:rPr lang="ko-KR" altLang="en-US" dirty="0" err="1">
                <a:latin typeface="Roboto" pitchFamily="2" charset="0"/>
                <a:ea typeface="이순신 돋움체 M" panose="02020603020101020101" pitchFamily="18" charset="-127"/>
              </a:rPr>
              <a:t>아빠를지켜줘</a:t>
            </a:r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!_</a:t>
            </a:r>
            <a:r>
              <a:rPr lang="en-US" dirty="0">
                <a:latin typeface="Roboto" pitchFamily="2" charset="0"/>
                <a:ea typeface="이순신 돋움체 M" panose="02020603020101020101" pitchFamily="18" charset="-127"/>
              </a:rPr>
              <a:t>Helmet++]</a:t>
            </a:r>
            <a:endParaRPr lang="en-US" b="0" i="0" dirty="0">
              <a:effectLst/>
              <a:latin typeface="Roboto" pitchFamily="2" charset="0"/>
              <a:ea typeface="이순신 돋움체 M" panose="02020603020101020101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536F2-0A96-1340-BEAC-1EFE504E8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33086"/>
            <a:ext cx="3712433" cy="24482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D38234-8CFC-F64D-B86C-22047F10252A}"/>
              </a:ext>
            </a:extLst>
          </p:cNvPr>
          <p:cNvSpPr/>
          <p:nvPr/>
        </p:nvSpPr>
        <p:spPr>
          <a:xfrm>
            <a:off x="775588" y="4434666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&lt;</a:t>
            </a:r>
            <a:r>
              <a:rPr lang="ko-KR" altLang="en-US" dirty="0">
                <a:latin typeface="Roboto" pitchFamily="2" charset="0"/>
                <a:ea typeface="이순신 돋움체 M" panose="02020603020101020101" pitchFamily="18" charset="-127"/>
              </a:rPr>
              <a:t>디스플레이 구상도</a:t>
            </a:r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&gt;</a:t>
            </a:r>
            <a:endParaRPr lang="en-US" b="0" i="0" dirty="0">
              <a:effectLst/>
              <a:latin typeface="Roboto" pitchFamily="2" charset="0"/>
              <a:ea typeface="이순신 돋움체 M" panose="02020603020101020101" pitchFamily="18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47521-23D0-C64A-88D1-1BC9D185CBA1}"/>
              </a:ext>
            </a:extLst>
          </p:cNvPr>
          <p:cNvSpPr/>
          <p:nvPr/>
        </p:nvSpPr>
        <p:spPr>
          <a:xfrm>
            <a:off x="4704045" y="4434666"/>
            <a:ext cx="1325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&lt;</a:t>
            </a:r>
            <a:r>
              <a:rPr lang="ko-KR" altLang="en-US" dirty="0">
                <a:latin typeface="Roboto" pitchFamily="2" charset="0"/>
                <a:ea typeface="이순신 돋움체 M" panose="02020603020101020101" pitchFamily="18" charset="-127"/>
              </a:rPr>
              <a:t>완성품</a:t>
            </a:r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&gt;</a:t>
            </a:r>
            <a:endParaRPr lang="en-US" b="0" i="0" dirty="0">
              <a:effectLst/>
              <a:latin typeface="Roboto" pitchFamily="2" charset="0"/>
              <a:ea typeface="이순신 돋움체 M" panose="02020603020101020101" pitchFamily="18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39A26-7729-A749-B526-3DDF6C45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14" y="1833086"/>
            <a:ext cx="2137213" cy="24482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765F3F-67FE-5A48-9F88-023C980BD64F}"/>
              </a:ext>
            </a:extLst>
          </p:cNvPr>
          <p:cNvSpPr/>
          <p:nvPr/>
        </p:nvSpPr>
        <p:spPr>
          <a:xfrm>
            <a:off x="7015328" y="4434666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&lt;OLED </a:t>
            </a:r>
            <a:r>
              <a:rPr lang="ko-KR" altLang="en-US" dirty="0">
                <a:latin typeface="Roboto" pitchFamily="2" charset="0"/>
                <a:ea typeface="이순신 돋움체 M" panose="02020603020101020101" pitchFamily="18" charset="-127"/>
              </a:rPr>
              <a:t>화면</a:t>
            </a:r>
            <a:r>
              <a:rPr lang="en-US" altLang="ko-KR" dirty="0">
                <a:latin typeface="Roboto" pitchFamily="2" charset="0"/>
                <a:ea typeface="이순신 돋움체 M" panose="02020603020101020101" pitchFamily="18" charset="-127"/>
              </a:rPr>
              <a:t>&gt;</a:t>
            </a:r>
            <a:endParaRPr lang="en-US" b="0" i="0" dirty="0">
              <a:effectLst/>
              <a:latin typeface="Roboto" pitchFamily="2" charset="0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48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 구상도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0069F-E83B-CF46-B490-F51A2BCA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525538"/>
            <a:ext cx="1728733" cy="2715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013F7-3A86-464A-8DFB-DB2667E6B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525538"/>
            <a:ext cx="3039331" cy="2715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F0020-C25F-EE48-A76D-49757FE8AF2F}"/>
              </a:ext>
            </a:extLst>
          </p:cNvPr>
          <p:cNvSpPr txBox="1"/>
          <p:nvPr/>
        </p:nvSpPr>
        <p:spPr>
          <a:xfrm>
            <a:off x="1771185" y="44181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이순신 돋움체 M" panose="02020603020101020101" pitchFamily="18" charset="-127"/>
              </a:rPr>
              <a:t>&lt;</a:t>
            </a:r>
            <a:r>
              <a:rPr lang="ko-KR" altLang="en-US" dirty="0" err="1">
                <a:ea typeface="이순신 돋움체 M" panose="02020603020101020101" pitchFamily="18" charset="-127"/>
              </a:rPr>
              <a:t>부품별</a:t>
            </a:r>
            <a:r>
              <a:rPr lang="ko-KR" altLang="en-US" dirty="0">
                <a:ea typeface="이순신 돋움체 M" panose="02020603020101020101" pitchFamily="18" charset="-127"/>
              </a:rPr>
              <a:t> </a:t>
            </a:r>
            <a:r>
              <a:rPr lang="en-US" altLang="ko-KR" dirty="0">
                <a:ea typeface="이순신 돋움체 M" panose="02020603020101020101" pitchFamily="18" charset="-127"/>
              </a:rPr>
              <a:t>3D</a:t>
            </a:r>
            <a:r>
              <a:rPr lang="ko-KR" altLang="en-US" dirty="0">
                <a:ea typeface="이순신 돋움체 M" panose="02020603020101020101" pitchFamily="18" charset="-127"/>
              </a:rPr>
              <a:t> 도안</a:t>
            </a:r>
            <a:r>
              <a:rPr lang="en-US" altLang="ko-KR" dirty="0">
                <a:ea typeface="이순신 돋움체 M" panose="02020603020101020101" pitchFamily="18" charset="-127"/>
              </a:rPr>
              <a:t>&gt;</a:t>
            </a:r>
            <a:r>
              <a:rPr lang="ko-KR" altLang="en-US" dirty="0">
                <a:ea typeface="이순신 돋움체 M" panose="02020603020101020101" pitchFamily="18" charset="-127"/>
              </a:rPr>
              <a:t> </a:t>
            </a:r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A7148-C100-B144-9ADB-EE8CC0B3997E}"/>
              </a:ext>
            </a:extLst>
          </p:cNvPr>
          <p:cNvSpPr txBox="1"/>
          <p:nvPr/>
        </p:nvSpPr>
        <p:spPr>
          <a:xfrm>
            <a:off x="6012160" y="44181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이순신 돋움체 M" panose="02020603020101020101" pitchFamily="18" charset="-127"/>
              </a:rPr>
              <a:t>&lt;</a:t>
            </a:r>
            <a:r>
              <a:rPr lang="ko-KR" altLang="en-US" dirty="0">
                <a:ea typeface="이순신 돋움체 M" panose="02020603020101020101" pitchFamily="18" charset="-127"/>
              </a:rPr>
              <a:t>결과물</a:t>
            </a:r>
            <a:r>
              <a:rPr lang="en-US" altLang="ko-KR" dirty="0">
                <a:ea typeface="이순신 돋움체 M" panose="02020603020101020101" pitchFamily="18" charset="-127"/>
              </a:rPr>
              <a:t>&gt;</a:t>
            </a:r>
            <a:r>
              <a:rPr lang="ko-KR" altLang="en-US" dirty="0">
                <a:ea typeface="이순신 돋움체 M" panose="02020603020101020101" pitchFamily="18" charset="-127"/>
              </a:rPr>
              <a:t> </a:t>
            </a:r>
            <a:endParaRPr 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88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lynn\Desktop\FZLMAVSJ5SFUNR5.LARG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492" r="15613" b="-492"/>
          <a:stretch/>
        </p:blipFill>
        <p:spPr bwMode="auto">
          <a:xfrm>
            <a:off x="6226899" y="1919405"/>
            <a:ext cx="2418894" cy="243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 구상도</a:t>
            </a:r>
          </a:p>
        </p:txBody>
      </p:sp>
      <p:pic>
        <p:nvPicPr>
          <p:cNvPr id="1028" name="Picture 4" descr="C:\Users\lynn\Desktop\F0S977FJ5SFUKFU.LARG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8" r="11369"/>
          <a:stretch/>
        </p:blipFill>
        <p:spPr bwMode="auto">
          <a:xfrm>
            <a:off x="539552" y="1923678"/>
            <a:ext cx="2431898" cy="243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ynn\Desktop\FDZAOBVJ5SFULTO.LAR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3" r="11788"/>
          <a:stretch/>
        </p:blipFill>
        <p:spPr bwMode="auto">
          <a:xfrm>
            <a:off x="3348330" y="1923790"/>
            <a:ext cx="2436625" cy="243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4443958"/>
            <a:ext cx="676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이순신 돋움체 M" panose="02020603020101020101" pitchFamily="18" charset="-127"/>
              </a:rPr>
              <a:t>&lt;</a:t>
            </a:r>
            <a:r>
              <a:rPr lang="ko-KR" altLang="en-US" dirty="0">
                <a:ea typeface="이순신 돋움체 M" panose="02020603020101020101" pitchFamily="18" charset="-127"/>
              </a:rPr>
              <a:t>내부 반사경</a:t>
            </a:r>
            <a:r>
              <a:rPr lang="en-US" altLang="ko-KR" dirty="0">
                <a:ea typeface="이순신 돋움체 M" panose="02020603020101020101" pitchFamily="18" charset="-127"/>
              </a:rPr>
              <a:t>&gt;                     &lt;</a:t>
            </a:r>
            <a:r>
              <a:rPr lang="ko-KR" altLang="en-US" dirty="0">
                <a:ea typeface="이순신 돋움체 M" panose="02020603020101020101" pitchFamily="18" charset="-127"/>
              </a:rPr>
              <a:t>착용예상모습</a:t>
            </a:r>
            <a:r>
              <a:rPr lang="en-US" altLang="ko-KR" dirty="0">
                <a:ea typeface="이순신 돋움체 M" panose="02020603020101020101" pitchFamily="18" charset="-127"/>
              </a:rPr>
              <a:t>&gt;                        &lt;</a:t>
            </a:r>
            <a:r>
              <a:rPr lang="ko-KR" altLang="en-US" dirty="0">
                <a:ea typeface="이순신 돋움체 M" panose="02020603020101020101" pitchFamily="18" charset="-127"/>
              </a:rPr>
              <a:t>평면도</a:t>
            </a:r>
            <a:r>
              <a:rPr lang="en-US" altLang="ko-KR" dirty="0">
                <a:ea typeface="이순신 돋움체 M" panose="02020603020101020101" pitchFamily="18" charset="-127"/>
              </a:rPr>
              <a:t>&gt;</a:t>
            </a:r>
            <a:endParaRPr lang="ko-KR" altLang="en-US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499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ED2403D-EF9B-4F64-AF93-6A62799773F3}"/>
              </a:ext>
            </a:extLst>
          </p:cNvPr>
          <p:cNvSpPr txBox="1"/>
          <p:nvPr/>
        </p:nvSpPr>
        <p:spPr>
          <a:xfrm>
            <a:off x="6156176" y="1779662"/>
            <a:ext cx="26642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ea typeface="이순신 돋움체 M" panose="02020603020101020101" pitchFamily="18" charset="-127"/>
              </a:rPr>
              <a:t>OLED</a:t>
            </a:r>
            <a:r>
              <a:rPr lang="ko-KR" altLang="en-US" sz="1600" dirty="0">
                <a:ea typeface="이순신 돋움체 M" panose="02020603020101020101" pitchFamily="18" charset="-127"/>
              </a:rPr>
              <a:t>에서 광원이 나오고</a:t>
            </a:r>
            <a:r>
              <a:rPr lang="en-US" altLang="ko-KR" sz="1600" dirty="0">
                <a:ea typeface="이순신 돋움체 M" panose="02020603020101020101" pitchFamily="18" charset="-127"/>
              </a:rPr>
              <a:t>, </a:t>
            </a:r>
            <a:r>
              <a:rPr lang="ko-KR" altLang="en-US" sz="1600" dirty="0">
                <a:ea typeface="이순신 돋움체 M" panose="02020603020101020101" pitchFamily="18" charset="-127"/>
              </a:rPr>
              <a:t>거울을 통해 정면이 반사되면 같은 각도의 투명 렌즈에 비치게 된다</a:t>
            </a:r>
            <a:r>
              <a:rPr lang="en-US" altLang="ko-KR" sz="1600" dirty="0">
                <a:ea typeface="이순신 돋움체 M" panose="02020603020101020101" pitchFamily="18" charset="-127"/>
              </a:rPr>
              <a:t>.</a:t>
            </a:r>
          </a:p>
          <a:p>
            <a:r>
              <a:rPr lang="en-US" altLang="ko-KR" sz="1600" dirty="0">
                <a:ea typeface="이순신 돋움체 M" panose="02020603020101020101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이순신 돋움체 M" panose="02020603020101020101" pitchFamily="18" charset="-127"/>
              </a:rPr>
              <a:t>이는 마치 </a:t>
            </a:r>
            <a:r>
              <a:rPr lang="en-US" altLang="ko-KR" sz="1600" dirty="0">
                <a:ea typeface="이순신 돋움체 M" panose="02020603020101020101" pitchFamily="18" charset="-127"/>
              </a:rPr>
              <a:t>OLED</a:t>
            </a:r>
            <a:r>
              <a:rPr lang="ko-KR" altLang="en-US" sz="1600" dirty="0">
                <a:ea typeface="이순신 돋움체 M" panose="02020603020101020101" pitchFamily="18" charset="-127"/>
              </a:rPr>
              <a:t>의 광원</a:t>
            </a:r>
            <a:endParaRPr lang="en-US" altLang="ko-KR" sz="1600" dirty="0">
              <a:ea typeface="이순신 돋움체 M" panose="02020603020101020101" pitchFamily="18" charset="-127"/>
            </a:endParaRPr>
          </a:p>
          <a:p>
            <a:r>
              <a:rPr lang="en-US" altLang="ko-KR" sz="1600" dirty="0">
                <a:ea typeface="이순신 돋움체 M" panose="02020603020101020101" pitchFamily="18" charset="-127"/>
              </a:rPr>
              <a:t> </a:t>
            </a:r>
            <a:r>
              <a:rPr lang="ko-KR" altLang="en-US" sz="1600" dirty="0">
                <a:ea typeface="이순신 돋움체 M" panose="02020603020101020101" pitchFamily="18" charset="-127"/>
              </a:rPr>
              <a:t>    이 전방에서 들어오는</a:t>
            </a:r>
            <a:endParaRPr lang="en-US" altLang="ko-KR" sz="1600" dirty="0">
              <a:ea typeface="이순신 돋움체 M" panose="02020603020101020101" pitchFamily="18" charset="-127"/>
            </a:endParaRPr>
          </a:p>
          <a:p>
            <a:r>
              <a:rPr lang="en-US" altLang="ko-KR" sz="1600" dirty="0">
                <a:ea typeface="이순신 돋움체 M" panose="02020603020101020101" pitchFamily="18" charset="-127"/>
              </a:rPr>
              <a:t>    </a:t>
            </a:r>
            <a:r>
              <a:rPr lang="ko-KR" altLang="en-US" sz="1600" dirty="0">
                <a:ea typeface="이순신 돋움체 M" panose="02020603020101020101" pitchFamily="18" charset="-127"/>
              </a:rPr>
              <a:t> 것 처럼 보인다</a:t>
            </a:r>
            <a:r>
              <a:rPr lang="en-US" altLang="ko-KR" sz="1600" dirty="0">
                <a:ea typeface="이순신 돋움체 M" panose="02020603020101020101" pitchFamily="18" charset="-127"/>
              </a:rPr>
              <a:t>.</a:t>
            </a:r>
            <a:endParaRPr lang="ko-KR" altLang="en-US" sz="1600" dirty="0">
              <a:ea typeface="이순신 돋움체 M" panose="02020603020101020101" pitchFamily="18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323528" y="1653868"/>
            <a:ext cx="5976664" cy="2934105"/>
            <a:chOff x="1624365" y="1275605"/>
            <a:chExt cx="6004709" cy="3394786"/>
          </a:xfrm>
        </p:grpSpPr>
        <p:grpSp>
          <p:nvGrpSpPr>
            <p:cNvPr id="84" name="그룹 83"/>
            <p:cNvGrpSpPr/>
            <p:nvPr/>
          </p:nvGrpSpPr>
          <p:grpSpPr>
            <a:xfrm>
              <a:off x="2627784" y="1585123"/>
              <a:ext cx="3947365" cy="2786823"/>
              <a:chOff x="2095178" y="1887055"/>
              <a:chExt cx="2965573" cy="219686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2095178" y="2407510"/>
                <a:ext cx="2965573" cy="1676405"/>
                <a:chOff x="1227428" y="1567691"/>
                <a:chExt cx="4539684" cy="2566237"/>
              </a:xfrm>
            </p:grpSpPr>
            <p:cxnSp>
              <p:nvCxnSpPr>
                <p:cNvPr id="6" name="직선 연결선 5"/>
                <p:cNvCxnSpPr/>
                <p:nvPr/>
              </p:nvCxnSpPr>
              <p:spPr>
                <a:xfrm>
                  <a:off x="4240983" y="1616126"/>
                  <a:ext cx="1526129" cy="1434597"/>
                </a:xfrm>
                <a:prstGeom prst="line">
                  <a:avLst/>
                </a:prstGeom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/>
                <p:cNvCxnSpPr/>
                <p:nvPr/>
              </p:nvCxnSpPr>
              <p:spPr>
                <a:xfrm flipH="1">
                  <a:off x="1227428" y="4133928"/>
                  <a:ext cx="1551112" cy="0"/>
                </a:xfrm>
                <a:prstGeom prst="line">
                  <a:avLst/>
                </a:prstGeom>
                <a:ln w="1270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 flipH="1">
                  <a:off x="1261352" y="1567691"/>
                  <a:ext cx="1512169" cy="1480900"/>
                </a:xfrm>
                <a:prstGeom prst="line">
                  <a:avLst/>
                </a:prstGeom>
                <a:ln w="762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화살표 연결선 50"/>
                <p:cNvCxnSpPr/>
                <p:nvPr/>
              </p:nvCxnSpPr>
              <p:spPr>
                <a:xfrm flipV="1">
                  <a:off x="1475656" y="2917408"/>
                  <a:ext cx="0" cy="1094503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화살표 연결선 52"/>
                <p:cNvCxnSpPr/>
                <p:nvPr/>
              </p:nvCxnSpPr>
              <p:spPr>
                <a:xfrm>
                  <a:off x="1475655" y="2917407"/>
                  <a:ext cx="4058053" cy="0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/>
                <p:cNvCxnSpPr/>
                <p:nvPr/>
              </p:nvCxnSpPr>
              <p:spPr>
                <a:xfrm flipV="1">
                  <a:off x="1979712" y="2427735"/>
                  <a:ext cx="0" cy="1584176"/>
                </a:xfrm>
                <a:prstGeom prst="straightConnector1">
                  <a:avLst/>
                </a:prstGeom>
                <a:ln w="28575">
                  <a:solidFill>
                    <a:srgbClr val="92D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/>
                <p:cNvCxnSpPr/>
                <p:nvPr/>
              </p:nvCxnSpPr>
              <p:spPr>
                <a:xfrm>
                  <a:off x="1979712" y="2427734"/>
                  <a:ext cx="3024336" cy="0"/>
                </a:xfrm>
                <a:prstGeom prst="straightConnector1">
                  <a:avLst/>
                </a:prstGeom>
                <a:ln w="28575">
                  <a:solidFill>
                    <a:srgbClr val="92D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/>
                <p:cNvCxnSpPr/>
                <p:nvPr/>
              </p:nvCxnSpPr>
              <p:spPr>
                <a:xfrm flipV="1">
                  <a:off x="2555776" y="1851670"/>
                  <a:ext cx="0" cy="2160241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/>
                <p:cNvCxnSpPr/>
                <p:nvPr/>
              </p:nvCxnSpPr>
              <p:spPr>
                <a:xfrm>
                  <a:off x="2555776" y="1874676"/>
                  <a:ext cx="1872207" cy="0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화살표 연결선 61"/>
                <p:cNvCxnSpPr/>
                <p:nvPr/>
              </p:nvCxnSpPr>
              <p:spPr>
                <a:xfrm>
                  <a:off x="4427982" y="1874677"/>
                  <a:ext cx="1" cy="2137232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화살표 연결선 66"/>
                <p:cNvCxnSpPr/>
                <p:nvPr/>
              </p:nvCxnSpPr>
              <p:spPr>
                <a:xfrm>
                  <a:off x="5004048" y="2427734"/>
                  <a:ext cx="0" cy="1584177"/>
                </a:xfrm>
                <a:prstGeom prst="straightConnector1">
                  <a:avLst/>
                </a:prstGeom>
                <a:ln w="28575">
                  <a:solidFill>
                    <a:srgbClr val="92D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/>
                <p:cNvCxnSpPr/>
                <p:nvPr/>
              </p:nvCxnSpPr>
              <p:spPr>
                <a:xfrm>
                  <a:off x="5533709" y="2917411"/>
                  <a:ext cx="0" cy="1080120"/>
                </a:xfrm>
                <a:prstGeom prst="straightConnector1">
                  <a:avLst/>
                </a:prstGeom>
                <a:ln w="28575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직선 화살표 연결선 75"/>
              <p:cNvCxnSpPr/>
              <p:nvPr/>
            </p:nvCxnSpPr>
            <p:spPr>
              <a:xfrm>
                <a:off x="4185958" y="1887055"/>
                <a:ext cx="0" cy="611802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/>
              <p:cNvCxnSpPr>
                <a:stCxn id="115" idx="0"/>
              </p:cNvCxnSpPr>
              <p:nvPr/>
            </p:nvCxnSpPr>
            <p:spPr>
              <a:xfrm>
                <a:off x="4525959" y="1887056"/>
                <a:ext cx="46042" cy="97732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flipH="1">
                <a:off x="4908280" y="1887055"/>
                <a:ext cx="6551" cy="1310611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/>
            <p:cNvSpPr txBox="1"/>
            <p:nvPr/>
          </p:nvSpPr>
          <p:spPr>
            <a:xfrm>
              <a:off x="2579579" y="4277613"/>
              <a:ext cx="1371198" cy="39277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ea typeface="이순신 돋움체 M" panose="02020603020101020101" pitchFamily="18" charset="-127"/>
                </a:rPr>
                <a:t>OLED Display</a:t>
              </a:r>
              <a:endParaRPr lang="ko-KR" altLang="en-US" sz="1400" dirty="0">
                <a:ea typeface="이순신 돋움체 M" panose="02020603020101020101" pitchFamily="18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24365" y="3147814"/>
              <a:ext cx="740997" cy="43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ea typeface="이순신 돋움체 M" panose="02020603020101020101" pitchFamily="18" charset="-127"/>
                </a:rPr>
                <a:t>Mirror</a:t>
              </a:r>
              <a:endParaRPr lang="ko-KR" altLang="en-US" sz="1600" dirty="0">
                <a:ea typeface="이순신 돋움체 M" panose="02020603020101020101" pitchFamily="18" charset="-127"/>
              </a:endParaRPr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>
              <a:off x="2339568" y="3363838"/>
              <a:ext cx="2882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 flipH="1">
              <a:off x="6660232" y="3363838"/>
              <a:ext cx="3598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6983541" y="3147814"/>
              <a:ext cx="645533" cy="432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ea typeface="이순신 돋움체 M" panose="02020603020101020101" pitchFamily="18" charset="-127"/>
                </a:rPr>
                <a:t>Lens</a:t>
              </a:r>
              <a:endParaRPr lang="ko-KR" altLang="en-US" sz="1600" dirty="0">
                <a:ea typeface="이순신 돋움체 M" panose="02020603020101020101" pitchFamily="18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176509" y="4270833"/>
              <a:ext cx="1382669" cy="392778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ea typeface="이순신 돋움체 M" panose="02020603020101020101" pitchFamily="18" charset="-127"/>
                </a:rPr>
                <a:t>       EYE       </a:t>
              </a:r>
              <a:endParaRPr lang="ko-KR" altLang="en-US" sz="1400" dirty="0">
                <a:ea typeface="이순신 돋움체 M" panose="02020603020101020101" pitchFamily="18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189958" y="1585124"/>
              <a:ext cx="1346700" cy="392778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ea typeface="이순신 돋움체 M" panose="02020603020101020101" pitchFamily="18" charset="-127"/>
                </a:rPr>
                <a:t>OLED Display</a:t>
              </a:r>
              <a:endParaRPr lang="ko-KR" altLang="en-US" sz="1400" dirty="0">
                <a:solidFill>
                  <a:schemeClr val="tx1"/>
                </a:solidFill>
                <a:ea typeface="이순신 돋움체 M" panose="02020603020101020101" pitchFamily="18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20073" y="1275605"/>
              <a:ext cx="708013" cy="392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ea typeface="이순신 돋움체 M" panose="02020603020101020101" pitchFamily="18" charset="-127"/>
                </a:rPr>
                <a:t>Virtual</a:t>
              </a:r>
              <a:endParaRPr lang="ko-KR" altLang="en-US" sz="1400" dirty="0">
                <a:ea typeface="이순신 돋움체 M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7744" y="1313193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이순신 돋움체 M" panose="02020603020101020101" pitchFamily="18" charset="-127"/>
              </a:rPr>
              <a:t>[</a:t>
            </a:r>
            <a:r>
              <a:rPr lang="ko-KR" altLang="en-US" dirty="0" err="1">
                <a:ea typeface="이순신 돋움체 M" panose="02020603020101020101" pitchFamily="18" charset="-127"/>
              </a:rPr>
              <a:t>반사각을</a:t>
            </a:r>
            <a:r>
              <a:rPr lang="ko-KR" altLang="en-US" dirty="0">
                <a:ea typeface="이순신 돋움체 M" panose="02020603020101020101" pitchFamily="18" charset="-127"/>
              </a:rPr>
              <a:t> 이용한 투명 디스플레이</a:t>
            </a:r>
            <a:r>
              <a:rPr lang="en-US" altLang="ko-KR" dirty="0">
                <a:ea typeface="이순신 돋움체 M" panose="02020603020101020101" pitchFamily="18" charset="-127"/>
              </a:rPr>
              <a:t>(OLED)</a:t>
            </a:r>
            <a:r>
              <a:rPr lang="ko-KR" altLang="en-US" dirty="0">
                <a:ea typeface="이순신 돋움체 M" panose="02020603020101020101" pitchFamily="18" charset="-127"/>
              </a:rPr>
              <a:t> 구상도</a:t>
            </a:r>
            <a:r>
              <a:rPr lang="en-US" altLang="ko-KR" dirty="0">
                <a:ea typeface="이순신 돋움체 M" panose="02020603020101020101" pitchFamily="18" charset="-127"/>
              </a:rPr>
              <a:t>]</a:t>
            </a:r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B6E35280-4784-42C9-B564-AE4CE962A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 구상도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(OLED)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48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하드웨어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CE2179-4B7D-40F1-8E95-8F3495F234A3}"/>
              </a:ext>
            </a:extLst>
          </p:cNvPr>
          <p:cNvGrpSpPr/>
          <p:nvPr/>
        </p:nvGrpSpPr>
        <p:grpSpPr>
          <a:xfrm>
            <a:off x="1214684" y="1707443"/>
            <a:ext cx="7245748" cy="2862872"/>
            <a:chOff x="1372659" y="1920190"/>
            <a:chExt cx="6858157" cy="273223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84193ED-34C4-4086-8596-767C1C9D679B}"/>
                </a:ext>
              </a:extLst>
            </p:cNvPr>
            <p:cNvGrpSpPr/>
            <p:nvPr/>
          </p:nvGrpSpPr>
          <p:grpSpPr>
            <a:xfrm>
              <a:off x="1372659" y="1920190"/>
              <a:ext cx="6858157" cy="2732230"/>
              <a:chOff x="1300651" y="1992198"/>
              <a:chExt cx="6858157" cy="273223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0651" y="1992198"/>
                <a:ext cx="6858157" cy="2405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텍스트상자 5">
                <a:extLst>
                  <a:ext uri="{FF2B5EF4-FFF2-40B4-BE49-F238E27FC236}">
                    <a16:creationId xmlns:a16="http://schemas.microsoft.com/office/drawing/2014/main" id="{F966CEE3-5294-417E-A843-E0C503D55323}"/>
                  </a:ext>
                </a:extLst>
              </p:cNvPr>
              <p:cNvSpPr txBox="1"/>
              <p:nvPr/>
            </p:nvSpPr>
            <p:spPr>
              <a:xfrm>
                <a:off x="1619672" y="4371950"/>
                <a:ext cx="2736304" cy="352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>
                    <a:ea typeface="이순신 돋움체 M" panose="02020603020101020101" pitchFamily="18" charset="-127"/>
                  </a:rPr>
                  <a:t>&lt;</a:t>
                </a:r>
                <a:r>
                  <a:rPr kumimoji="1" lang="ko-KR" altLang="en-US" dirty="0" err="1">
                    <a:ea typeface="이순신 돋움체 M" panose="02020603020101020101" pitchFamily="18" charset="-127"/>
                  </a:rPr>
                  <a:t>라즈베리</a:t>
                </a:r>
                <a:r>
                  <a:rPr kumimoji="1" lang="ko-KR" altLang="en-US" dirty="0">
                    <a:ea typeface="이순신 돋움체 M" panose="02020603020101020101" pitchFamily="18" charset="-127"/>
                  </a:rPr>
                  <a:t> 파이 본체 </a:t>
                </a:r>
                <a:r>
                  <a:rPr kumimoji="1" lang="en-US" altLang="ko-KR" dirty="0">
                    <a:ea typeface="이순신 돋움체 M" panose="02020603020101020101" pitchFamily="18" charset="-127"/>
                  </a:rPr>
                  <a:t>&gt;</a:t>
                </a:r>
                <a:endParaRPr kumimoji="1" lang="ko-KR" altLang="en-US" dirty="0">
                  <a:ea typeface="이순신 돋움체 M" panose="02020603020101020101" pitchFamily="18" charset="-127"/>
                </a:endParaRPr>
              </a:p>
            </p:txBody>
          </p:sp>
        </p:grpSp>
        <p:sp>
          <p:nvSpPr>
            <p:cNvPr id="8" name="텍스트상자 5">
              <a:extLst>
                <a:ext uri="{FF2B5EF4-FFF2-40B4-BE49-F238E27FC236}">
                  <a16:creationId xmlns:a16="http://schemas.microsoft.com/office/drawing/2014/main" id="{C4576EFC-E401-4FA2-A9AA-1B5EE2143136}"/>
                </a:ext>
              </a:extLst>
            </p:cNvPr>
            <p:cNvSpPr txBox="1"/>
            <p:nvPr/>
          </p:nvSpPr>
          <p:spPr>
            <a:xfrm>
              <a:off x="5777195" y="4299942"/>
              <a:ext cx="1944216" cy="352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&lt;</a:t>
              </a:r>
              <a:r>
                <a:rPr kumimoji="1" lang="ko-KR" altLang="en-US" dirty="0"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디스플레이</a:t>
              </a:r>
              <a:r>
                <a:rPr kumimoji="1" lang="en-US" altLang="ko-KR" dirty="0"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&gt;</a:t>
              </a:r>
              <a:endParaRPr kumimoji="1" lang="ko-KR" altLang="en-US" dirty="0"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23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75606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6" name="Oval 5"/>
          <p:cNvSpPr/>
          <p:nvPr/>
        </p:nvSpPr>
        <p:spPr>
          <a:xfrm flipH="1">
            <a:off x="3491881" y="1756449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7" name="Oval 6"/>
          <p:cNvSpPr/>
          <p:nvPr/>
        </p:nvSpPr>
        <p:spPr>
          <a:xfrm flipH="1">
            <a:off x="3491881" y="2524140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8" name="Oval 7"/>
          <p:cNvSpPr/>
          <p:nvPr/>
        </p:nvSpPr>
        <p:spPr>
          <a:xfrm flipH="1">
            <a:off x="3491881" y="3291831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467544" y="1802670"/>
            <a:ext cx="28803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음량 및 방향 표시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3491880" y="1777644"/>
            <a:ext cx="576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491880" y="2545335"/>
            <a:ext cx="576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3491880" y="3313026"/>
            <a:ext cx="576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512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디스플레이 구상도</a:t>
            </a:r>
          </a:p>
        </p:txBody>
      </p:sp>
      <p:sp>
        <p:nvSpPr>
          <p:cNvPr id="28" name="그림 개체 틀 27"/>
          <p:cNvSpPr>
            <a:spLocks noGrp="1"/>
          </p:cNvSpPr>
          <p:nvPr>
            <p:ph type="pic" idx="1"/>
          </p:nvPr>
        </p:nvSpPr>
        <p:spPr/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03598"/>
            <a:ext cx="3035469" cy="227660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7272300" y="1365638"/>
            <a:ext cx="828092" cy="201503"/>
            <a:chOff x="7272300" y="1365638"/>
            <a:chExt cx="828092" cy="201503"/>
          </a:xfrm>
        </p:grpSpPr>
        <p:sp>
          <p:nvSpPr>
            <p:cNvPr id="30" name="직사각형 29"/>
            <p:cNvSpPr/>
            <p:nvPr/>
          </p:nvSpPr>
          <p:spPr>
            <a:xfrm>
              <a:off x="7272300" y="1365638"/>
              <a:ext cx="216024" cy="19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이순신 돋움체 M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83338" y="1369141"/>
              <a:ext cx="216024" cy="19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이순신 돋움체 M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884368" y="1369141"/>
              <a:ext cx="216024" cy="198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이순신 돋움체 M" panose="02020603020101020101" pitchFamily="18" charset="-127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81"/>
          <a:stretch/>
        </p:blipFill>
        <p:spPr>
          <a:xfrm flipH="1">
            <a:off x="5352955" y="2651421"/>
            <a:ext cx="3035469" cy="8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6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75606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6" name="Oval 5"/>
          <p:cNvSpPr/>
          <p:nvPr/>
        </p:nvSpPr>
        <p:spPr>
          <a:xfrm flipH="1">
            <a:off x="3491881" y="1756449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7" name="Oval 6"/>
          <p:cNvSpPr/>
          <p:nvPr/>
        </p:nvSpPr>
        <p:spPr>
          <a:xfrm flipH="1">
            <a:off x="3491881" y="2524140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8" name="Oval 7"/>
          <p:cNvSpPr/>
          <p:nvPr/>
        </p:nvSpPr>
        <p:spPr>
          <a:xfrm flipH="1">
            <a:off x="3491881" y="3291831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467544" y="1802670"/>
            <a:ext cx="28803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음량 및 방향 표시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467544" y="2573272"/>
            <a:ext cx="28803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음성 텍스트 변환 출력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3491880" y="1777644"/>
            <a:ext cx="576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491880" y="2545335"/>
            <a:ext cx="576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3491880" y="3313026"/>
            <a:ext cx="576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512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디스플레이 구상도</a:t>
            </a:r>
          </a:p>
        </p:txBody>
      </p:sp>
      <p:sp>
        <p:nvSpPr>
          <p:cNvPr id="28" name="그림 개체 틀 27"/>
          <p:cNvSpPr>
            <a:spLocks noGrp="1"/>
          </p:cNvSpPr>
          <p:nvPr>
            <p:ph type="pic" idx="1"/>
          </p:nvPr>
        </p:nvSpPr>
        <p:spPr/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03598"/>
            <a:ext cx="3035469" cy="22766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80112" y="189406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60348" y="1894061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0112" y="232610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78830" y="2319843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합니다</a:t>
            </a:r>
          </a:p>
        </p:txBody>
      </p:sp>
    </p:spTree>
    <p:extLst>
      <p:ext uri="{BB962C8B-B14F-4D97-AF65-F5344CB8AC3E}">
        <p14:creationId xmlns:p14="http://schemas.microsoft.com/office/powerpoint/2010/main" val="310539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1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17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75606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6" name="Oval 5"/>
          <p:cNvSpPr/>
          <p:nvPr/>
        </p:nvSpPr>
        <p:spPr>
          <a:xfrm flipH="1">
            <a:off x="3491881" y="1756449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7" name="Oval 6"/>
          <p:cNvSpPr/>
          <p:nvPr/>
        </p:nvSpPr>
        <p:spPr>
          <a:xfrm flipH="1">
            <a:off x="3491881" y="2524140"/>
            <a:ext cx="504055" cy="504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8" name="Oval 7"/>
          <p:cNvSpPr/>
          <p:nvPr/>
        </p:nvSpPr>
        <p:spPr>
          <a:xfrm flipH="1">
            <a:off x="3491881" y="3291831"/>
            <a:ext cx="504055" cy="504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467544" y="1802670"/>
            <a:ext cx="28803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음량 및 방향 표시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467544" y="2573272"/>
            <a:ext cx="28803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음성 텍스트 변환 출력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467544" y="3314838"/>
            <a:ext cx="28803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위험상황 출력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3491880" y="1777644"/>
            <a:ext cx="576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491880" y="2545335"/>
            <a:ext cx="576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3491880" y="3313026"/>
            <a:ext cx="576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512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디스플레이 구상도</a:t>
            </a:r>
          </a:p>
        </p:txBody>
      </p:sp>
      <p:sp>
        <p:nvSpPr>
          <p:cNvPr id="28" name="그림 개체 틀 27"/>
          <p:cNvSpPr>
            <a:spLocks noGrp="1"/>
          </p:cNvSpPr>
          <p:nvPr>
            <p:ph type="pic" idx="1"/>
          </p:nvPr>
        </p:nvSpPr>
        <p:spPr/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03598"/>
            <a:ext cx="3035469" cy="2276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03598"/>
            <a:ext cx="3084248" cy="23131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03598"/>
            <a:ext cx="3084248" cy="23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9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향후 추진 계획</a:t>
            </a:r>
          </a:p>
        </p:txBody>
      </p:sp>
      <p:sp>
        <p:nvSpPr>
          <p:cNvPr id="4" name="Block Arc 3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5453715"/>
              <a:gd name="adj3" fmla="val 1160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6" name="Block Arc 5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4022"/>
              <a:gd name="adj3" fmla="val 11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90711"/>
              <a:gd name="adj3" fmla="val 115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2598" y="1653025"/>
            <a:ext cx="24482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Sound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63190" y="1553619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351" y="4148097"/>
            <a:ext cx="24482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Hardware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463190" y="4032510"/>
            <a:ext cx="537366" cy="5373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46946" y="2893691"/>
            <a:ext cx="24482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Display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887306" y="2793065"/>
            <a:ext cx="537366" cy="5373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20" name="Isosceles Triangle 8"/>
          <p:cNvSpPr/>
          <p:nvPr/>
        </p:nvSpPr>
        <p:spPr>
          <a:xfrm rot="16200000">
            <a:off x="1624780" y="1696040"/>
            <a:ext cx="214184" cy="25536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71727" y="1583963"/>
            <a:ext cx="35950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소리의 방향 안내 기능 구현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71727" y="2135813"/>
            <a:ext cx="35950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실시간 소리 분류기 성능 높이기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71727" y="2823021"/>
            <a:ext cx="35950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OLED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 화면에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TEXT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 띄우기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71727" y="3374871"/>
            <a:ext cx="35950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OLED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 디스플레이 화면 구성 최적화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71727" y="4156635"/>
            <a:ext cx="35950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하드웨어 제작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+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 소형화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35896" y="1582752"/>
            <a:ext cx="221420" cy="221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635896" y="2140402"/>
            <a:ext cx="221420" cy="221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635896" y="2833410"/>
            <a:ext cx="221420" cy="221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635896" y="3391060"/>
            <a:ext cx="221420" cy="221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635896" y="4178624"/>
            <a:ext cx="221420" cy="221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D7F4160-5005-EF4E-A3DA-B69DB1D6F2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1857" y="4092319"/>
            <a:ext cx="438300" cy="438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CC2C19-B247-FE44-8D14-23C80D3E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80" y="2939428"/>
            <a:ext cx="292817" cy="2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5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1640" y="-13162"/>
            <a:ext cx="7826959" cy="5177200"/>
          </a:xfrm>
          <a:custGeom>
            <a:avLst/>
            <a:gdLst>
              <a:gd name="connsiteX0" fmla="*/ 0 w 5544616"/>
              <a:gd name="connsiteY0" fmla="*/ 0 h 5164038"/>
              <a:gd name="connsiteX1" fmla="*/ 5544616 w 5544616"/>
              <a:gd name="connsiteY1" fmla="*/ 0 h 5164038"/>
              <a:gd name="connsiteX2" fmla="*/ 5544616 w 5544616"/>
              <a:gd name="connsiteY2" fmla="*/ 5164038 h 5164038"/>
              <a:gd name="connsiteX3" fmla="*/ 0 w 5544616"/>
              <a:gd name="connsiteY3" fmla="*/ 5164038 h 5164038"/>
              <a:gd name="connsiteX4" fmla="*/ 0 w 5544616"/>
              <a:gd name="connsiteY4" fmla="*/ 0 h 5164038"/>
              <a:gd name="connsiteX0" fmla="*/ 1149928 w 5544616"/>
              <a:gd name="connsiteY0" fmla="*/ 0 h 5164038"/>
              <a:gd name="connsiteX1" fmla="*/ 5544616 w 5544616"/>
              <a:gd name="connsiteY1" fmla="*/ 0 h 5164038"/>
              <a:gd name="connsiteX2" fmla="*/ 5544616 w 5544616"/>
              <a:gd name="connsiteY2" fmla="*/ 5164038 h 5164038"/>
              <a:gd name="connsiteX3" fmla="*/ 0 w 5544616"/>
              <a:gd name="connsiteY3" fmla="*/ 5164038 h 5164038"/>
              <a:gd name="connsiteX4" fmla="*/ 1149928 w 5544616"/>
              <a:gd name="connsiteY4" fmla="*/ 0 h 5164038"/>
              <a:gd name="connsiteX0" fmla="*/ 3432271 w 7826959"/>
              <a:gd name="connsiteY0" fmla="*/ 0 h 5177200"/>
              <a:gd name="connsiteX1" fmla="*/ 7826959 w 7826959"/>
              <a:gd name="connsiteY1" fmla="*/ 0 h 5177200"/>
              <a:gd name="connsiteX2" fmla="*/ 7826959 w 7826959"/>
              <a:gd name="connsiteY2" fmla="*/ 5164038 h 5177200"/>
              <a:gd name="connsiteX3" fmla="*/ 2282343 w 7826959"/>
              <a:gd name="connsiteY3" fmla="*/ 5164038 h 5177200"/>
              <a:gd name="connsiteX4" fmla="*/ 0 w 7826959"/>
              <a:gd name="connsiteY4" fmla="*/ 5174429 h 5177200"/>
              <a:gd name="connsiteX5" fmla="*/ 3432271 w 7826959"/>
              <a:gd name="connsiteY5" fmla="*/ 0 h 517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26959" h="5177200">
                <a:moveTo>
                  <a:pt x="3432271" y="0"/>
                </a:moveTo>
                <a:lnTo>
                  <a:pt x="7826959" y="0"/>
                </a:lnTo>
                <a:lnTo>
                  <a:pt x="7826959" y="5164038"/>
                </a:lnTo>
                <a:lnTo>
                  <a:pt x="2282343" y="5164038"/>
                </a:lnTo>
                <a:cubicBezTo>
                  <a:pt x="2283562" y="5151338"/>
                  <a:pt x="-1219" y="5187129"/>
                  <a:pt x="0" y="5174429"/>
                </a:cubicBezTo>
                <a:lnTo>
                  <a:pt x="343227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개선요구사항</a:t>
            </a:r>
            <a:endParaRPr lang="en-US" sz="3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2412503" y="2571750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1691684" y="3795886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이순신 돋움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5936" y="1502084"/>
            <a:ext cx="52580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기능의  간소화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75856" y="2692282"/>
            <a:ext cx="52580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하드웨어  구상도  시각화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4292" y="3929344"/>
            <a:ext cx="52580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착용시  시야  방해  문제의  해결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2501" y="2700957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91680" y="3925092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7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200800" cy="576064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기능</a:t>
            </a:r>
          </a:p>
        </p:txBody>
      </p:sp>
      <p:sp>
        <p:nvSpPr>
          <p:cNvPr id="4" name="Block Arc 3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5453715"/>
              <a:gd name="adj3" fmla="val 1160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6" name="Block Arc 5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4022"/>
              <a:gd name="adj3" fmla="val 11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-1570625" y="1492653"/>
            <a:ext cx="3167844" cy="3167844"/>
          </a:xfrm>
          <a:prstGeom prst="blockArc">
            <a:avLst>
              <a:gd name="adj1" fmla="val 16173961"/>
              <a:gd name="adj2" fmla="val 19690711"/>
              <a:gd name="adj3" fmla="val 115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69844" y="1611507"/>
            <a:ext cx="2618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제스처 기반 예약문장 재생</a:t>
            </a:r>
          </a:p>
        </p:txBody>
      </p:sp>
      <p:sp>
        <p:nvSpPr>
          <p:cNvPr id="11" name="Oval 10"/>
          <p:cNvSpPr/>
          <p:nvPr/>
        </p:nvSpPr>
        <p:spPr>
          <a:xfrm>
            <a:off x="1463190" y="1553619"/>
            <a:ext cx="537366" cy="53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3728" y="4135020"/>
            <a:ext cx="26642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음성 텍스트화</a:t>
            </a:r>
          </a:p>
        </p:txBody>
      </p:sp>
      <p:sp>
        <p:nvSpPr>
          <p:cNvPr id="15" name="Oval 14"/>
          <p:cNvSpPr/>
          <p:nvPr/>
        </p:nvSpPr>
        <p:spPr>
          <a:xfrm>
            <a:off x="1474212" y="4030313"/>
            <a:ext cx="537366" cy="5373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6" y="2921388"/>
            <a:ext cx="24482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특수상황 알림</a:t>
            </a:r>
          </a:p>
        </p:txBody>
      </p:sp>
      <p:sp>
        <p:nvSpPr>
          <p:cNvPr id="19" name="Oval 18"/>
          <p:cNvSpPr/>
          <p:nvPr/>
        </p:nvSpPr>
        <p:spPr>
          <a:xfrm>
            <a:off x="1887306" y="2859782"/>
            <a:ext cx="537366" cy="5373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20" name="Isosceles Triangle 8"/>
          <p:cNvSpPr/>
          <p:nvPr/>
        </p:nvSpPr>
        <p:spPr>
          <a:xfrm rot="16200000">
            <a:off x="1624780" y="1696040"/>
            <a:ext cx="214184" cy="25536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21" name="Oval 7"/>
          <p:cNvSpPr/>
          <p:nvPr/>
        </p:nvSpPr>
        <p:spPr>
          <a:xfrm>
            <a:off x="2032710" y="2999400"/>
            <a:ext cx="246558" cy="24655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22" name="Rectangle 36"/>
          <p:cNvSpPr/>
          <p:nvPr/>
        </p:nvSpPr>
        <p:spPr>
          <a:xfrm>
            <a:off x="1625086" y="4195519"/>
            <a:ext cx="235618" cy="20695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61278" y="1604006"/>
            <a:ext cx="26642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음량 및 방향 알림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2121531" y="1780784"/>
            <a:ext cx="2704043" cy="78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59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/>
      <p:bldP spid="10" grpId="1"/>
      <p:bldP spid="11" grpId="0" animBg="1"/>
      <p:bldP spid="14" grpId="0"/>
      <p:bldP spid="15" grpId="0" animBg="1"/>
      <p:bldP spid="18" grpId="0"/>
      <p:bldP spid="19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진행도</a:t>
            </a:r>
          </a:p>
        </p:txBody>
      </p:sp>
      <p:sp>
        <p:nvSpPr>
          <p:cNvPr id="42" name="Oval 41"/>
          <p:cNvSpPr/>
          <p:nvPr/>
        </p:nvSpPr>
        <p:spPr>
          <a:xfrm>
            <a:off x="892684" y="2009747"/>
            <a:ext cx="1260158" cy="1260157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2823148098"/>
              </p:ext>
            </p:extLst>
          </p:nvPr>
        </p:nvGraphicFramePr>
        <p:xfrm>
          <a:off x="502740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" name="Oval 43"/>
          <p:cNvSpPr/>
          <p:nvPr/>
        </p:nvSpPr>
        <p:spPr>
          <a:xfrm>
            <a:off x="2927837" y="2009747"/>
            <a:ext cx="1260158" cy="126015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962990" y="2009747"/>
            <a:ext cx="1260158" cy="1260157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998143" y="2009747"/>
            <a:ext cx="1260158" cy="126015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graphicFrame>
        <p:nvGraphicFramePr>
          <p:cNvPr id="25" name="Chart 42">
            <a:extLst>
              <a:ext uri="{FF2B5EF4-FFF2-40B4-BE49-F238E27FC236}">
                <a16:creationId xmlns:a16="http://schemas.microsoft.com/office/drawing/2014/main" id="{2B6205BD-C9A4-41D0-9521-144059B0C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337681"/>
              </p:ext>
            </p:extLst>
          </p:nvPr>
        </p:nvGraphicFramePr>
        <p:xfrm>
          <a:off x="2537893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Chart 42">
            <a:extLst>
              <a:ext uri="{FF2B5EF4-FFF2-40B4-BE49-F238E27FC236}">
                <a16:creationId xmlns:a16="http://schemas.microsoft.com/office/drawing/2014/main" id="{662AB79B-7F96-40C9-B284-74051F8DF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969130"/>
              </p:ext>
            </p:extLst>
          </p:nvPr>
        </p:nvGraphicFramePr>
        <p:xfrm>
          <a:off x="4573046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42">
            <a:extLst>
              <a:ext uri="{FF2B5EF4-FFF2-40B4-BE49-F238E27FC236}">
                <a16:creationId xmlns:a16="http://schemas.microsoft.com/office/drawing/2014/main" id="{B2313949-17E7-4E8F-A379-30C20C3E3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243219"/>
              </p:ext>
            </p:extLst>
          </p:nvPr>
        </p:nvGraphicFramePr>
        <p:xfrm>
          <a:off x="6608199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672798" y="2067694"/>
            <a:ext cx="10560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80%</a:t>
            </a:r>
            <a:endParaRPr lang="ko-KR" altLang="en-US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85523" y="2067694"/>
            <a:ext cx="10560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50%</a:t>
            </a:r>
            <a:endParaRPr lang="ko-KR" altLang="en-US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0532" y="2058402"/>
            <a:ext cx="10560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08862" y="2067694"/>
            <a:ext cx="10560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a typeface="이순신 돋움체 M" panose="02020603020101020101" pitchFamily="18" charset="-127"/>
                <a:cs typeface="Arial" pitchFamily="34" charset="0"/>
              </a:rPr>
              <a:t>60%</a:t>
            </a:r>
            <a:endParaRPr lang="ko-KR" altLang="en-US" b="1" dirty="0">
              <a:solidFill>
                <a:schemeClr val="bg1"/>
              </a:solidFill>
              <a:ea typeface="이순신 돋움체 M" panose="02020603020101020101" pitchFamily="18" charset="-127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8508" y="3972419"/>
            <a:ext cx="17032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하드웨어 구현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43661" y="3972419"/>
            <a:ext cx="16285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위험소리 분류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5407" y="3978233"/>
            <a:ext cx="18353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음성 텍스트 변환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4968" y="3824345"/>
            <a:ext cx="20065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소리 방향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ea typeface="이순신 돋움체 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및 크기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이순신 돋움체 M" panose="02020603020101020101" pitchFamily="18" charset="-127"/>
                <a:cs typeface="Arial" pitchFamily="34" charset="0"/>
              </a:rPr>
              <a:t>판단</a:t>
            </a:r>
          </a:p>
        </p:txBody>
      </p:sp>
    </p:spTree>
    <p:extLst>
      <p:ext uri="{BB962C8B-B14F-4D97-AF65-F5344CB8AC3E}">
        <p14:creationId xmlns:p14="http://schemas.microsoft.com/office/powerpoint/2010/main" val="210436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소리의 방향 및 크기 파악 </a:t>
            </a:r>
          </a:p>
        </p:txBody>
      </p:sp>
      <p:pic>
        <p:nvPicPr>
          <p:cNvPr id="1026" name="Picture 2" descr="https://lh3.googleusercontent.com/EuGrjQkPNWnVZqnG_UTNex3hz_vw_BFaMwI-k2nbLWtd5sh5-_DWRpuO0Q17dvnqtCvooe1nMfGUmZg4hgMoL63F6RMs-gGN2OS8EswBc-MZDWkFMxLX6Ru395Y3q5diz7zskx_j">
            <a:extLst>
              <a:ext uri="{FF2B5EF4-FFF2-40B4-BE49-F238E27FC236}">
                <a16:creationId xmlns:a16="http://schemas.microsoft.com/office/drawing/2014/main" id="{1183BDF8-623D-494B-AFA9-5F2E14AE0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1043984" y="1491630"/>
            <a:ext cx="7272808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상자 3">
            <a:extLst>
              <a:ext uri="{FF2B5EF4-FFF2-40B4-BE49-F238E27FC236}">
                <a16:creationId xmlns:a16="http://schemas.microsoft.com/office/drawing/2014/main" id="{A3DAF200-F0CF-3943-B723-3EDA34C1A471}"/>
              </a:ext>
            </a:extLst>
          </p:cNvPr>
          <p:cNvSpPr txBox="1"/>
          <p:nvPr/>
        </p:nvSpPr>
        <p:spPr>
          <a:xfrm>
            <a:off x="467544" y="1361357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ea typeface="이순신 돋움체 M" panose="02020603020101020101" pitchFamily="18" charset="-127"/>
              </a:rPr>
              <a:t>[</a:t>
            </a:r>
            <a:r>
              <a:rPr kumimoji="1" lang="ko-KR" altLang="en-US" dirty="0">
                <a:ea typeface="이순신 돋움체 M" panose="02020603020101020101" pitchFamily="18" charset="-127"/>
              </a:rPr>
              <a:t>소리 크기</a:t>
            </a:r>
            <a:r>
              <a:rPr kumimoji="1" lang="en-US" altLang="ko-KR" dirty="0">
                <a:ea typeface="이순신 돋움체 M" panose="02020603020101020101" pitchFamily="18" charset="-127"/>
              </a:rPr>
              <a:t>]</a:t>
            </a:r>
            <a:endParaRPr kumimoji="1"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F256E-13A6-4047-829D-D79C6B5D1792}"/>
              </a:ext>
            </a:extLst>
          </p:cNvPr>
          <p:cNvSpPr/>
          <p:nvPr/>
        </p:nvSpPr>
        <p:spPr>
          <a:xfrm>
            <a:off x="1619672" y="4227934"/>
            <a:ext cx="6552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이순신 돋움체 M" panose="02020603020101020101" pitchFamily="18" charset="-127"/>
              </a:rPr>
              <a:t>일상생활의 아날로그 신호를 디지털 신호</a:t>
            </a:r>
            <a:r>
              <a:rPr lang="en-US" altLang="ko-KR" sz="1600" dirty="0">
                <a:ea typeface="이순신 돋움체 M" panose="02020603020101020101" pitchFamily="18" charset="-127"/>
              </a:rPr>
              <a:t>(Audio</a:t>
            </a:r>
            <a:r>
              <a:rPr lang="ko-KR" altLang="en-US" sz="1600" dirty="0">
                <a:ea typeface="이순신 돋움체 M" panose="02020603020101020101" pitchFamily="18" charset="-127"/>
              </a:rPr>
              <a:t> </a:t>
            </a:r>
            <a:r>
              <a:rPr lang="en-US" altLang="ko-KR" sz="1600" dirty="0">
                <a:ea typeface="이순신 돋움체 M" panose="02020603020101020101" pitchFamily="18" charset="-127"/>
              </a:rPr>
              <a:t>Level)</a:t>
            </a:r>
            <a:r>
              <a:rPr lang="ko-KR" altLang="en-US" sz="1600" dirty="0">
                <a:ea typeface="이순신 돋움체 M" panose="02020603020101020101" pitchFamily="18" charset="-127"/>
              </a:rPr>
              <a:t>로 변환</a:t>
            </a:r>
            <a:endParaRPr lang="en-US" altLang="ko-KR" sz="1600" dirty="0">
              <a:ea typeface="이순신 돋움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이순신 돋움체 M" panose="02020603020101020101" pitchFamily="18" charset="-127"/>
              </a:rPr>
              <a:t>변환된 디지털 신호를 통해 실시간 </a:t>
            </a:r>
            <a:r>
              <a:rPr lang="en-US" altLang="ko-KR" sz="1600" dirty="0">
                <a:ea typeface="이순신 돋움체 M" panose="02020603020101020101" pitchFamily="18" charset="-127"/>
              </a:rPr>
              <a:t>Volume </a:t>
            </a:r>
            <a:r>
              <a:rPr lang="ko-KR" altLang="en-US" sz="1600" dirty="0">
                <a:ea typeface="이순신 돋움체 M" panose="02020603020101020101" pitchFamily="18" charset="-127"/>
              </a:rPr>
              <a:t>확인 </a:t>
            </a:r>
            <a:endParaRPr lang="en-US" altLang="ko-KR" sz="1600" dirty="0"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7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소리의 방향 및 크기 파악 </a:t>
            </a:r>
          </a:p>
        </p:txBody>
      </p:sp>
      <p:pic>
        <p:nvPicPr>
          <p:cNvPr id="2050" name="Picture 2" descr="https://lh5.googleusercontent.com/dPnZ8gU_8GPcPmNB3itdEdRj2ePSfwQMByyh1cKKT173WzMbFcEBzxU5UsMm5cO2rf1XIQ-zCcaJlVn6S8KGNidVn6E208jFr02HRPJo3zMbSuEzomaqngU14Auxl80BMtW0ONSn">
            <a:extLst>
              <a:ext uri="{FF2B5EF4-FFF2-40B4-BE49-F238E27FC236}">
                <a16:creationId xmlns:a16="http://schemas.microsoft.com/office/drawing/2014/main" id="{8A13D545-7D10-4042-803E-FF80F858B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3"/>
          <a:stretch/>
        </p:blipFill>
        <p:spPr bwMode="auto">
          <a:xfrm>
            <a:off x="1063439" y="1730689"/>
            <a:ext cx="6676913" cy="256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상자 5">
            <a:extLst>
              <a:ext uri="{FF2B5EF4-FFF2-40B4-BE49-F238E27FC236}">
                <a16:creationId xmlns:a16="http://schemas.microsoft.com/office/drawing/2014/main" id="{545950FC-4A60-1A41-8F65-CA7381ED611E}"/>
              </a:ext>
            </a:extLst>
          </p:cNvPr>
          <p:cNvSpPr txBox="1"/>
          <p:nvPr/>
        </p:nvSpPr>
        <p:spPr>
          <a:xfrm>
            <a:off x="467544" y="1361357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ea typeface="이순신 돋움체 M" panose="02020603020101020101" pitchFamily="18" charset="-127"/>
              </a:rPr>
              <a:t>[</a:t>
            </a:r>
            <a:r>
              <a:rPr kumimoji="1" lang="ko-KR" altLang="en-US" dirty="0">
                <a:ea typeface="이순신 돋움체 M" panose="02020603020101020101" pitchFamily="18" charset="-127"/>
              </a:rPr>
              <a:t>소리 방향</a:t>
            </a:r>
            <a:r>
              <a:rPr kumimoji="1" lang="en-US" altLang="ko-KR" dirty="0">
                <a:ea typeface="이순신 돋움체 M" panose="02020603020101020101" pitchFamily="18" charset="-127"/>
              </a:rPr>
              <a:t>]</a:t>
            </a:r>
            <a:endParaRPr kumimoji="1"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085E9EF-45C4-47A3-B470-68F0987E0785}"/>
              </a:ext>
            </a:extLst>
          </p:cNvPr>
          <p:cNvSpPr/>
          <p:nvPr/>
        </p:nvSpPr>
        <p:spPr>
          <a:xfrm>
            <a:off x="1835696" y="4227934"/>
            <a:ext cx="6552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>
                <a:ea typeface="이순신 돋움체 M" panose="02020603020101020101" pitchFamily="18" charset="-127"/>
              </a:rPr>
              <a:t>라즈베리파이</a:t>
            </a:r>
            <a:r>
              <a:rPr lang="en-US" altLang="ko-KR" sz="1600" dirty="0">
                <a:ea typeface="이순신 돋움체 M" panose="02020603020101020101" pitchFamily="18" charset="-127"/>
              </a:rPr>
              <a:t> 3</a:t>
            </a:r>
            <a:r>
              <a:rPr lang="ko-KR" altLang="en-US" sz="1600" dirty="0">
                <a:ea typeface="이순신 돋움체 M" panose="02020603020101020101" pitchFamily="18" charset="-127"/>
              </a:rPr>
              <a:t>내의 좌</a:t>
            </a:r>
            <a:r>
              <a:rPr lang="en-US" altLang="ko-KR" sz="1600" dirty="0">
                <a:ea typeface="이순신 돋움체 M" panose="02020603020101020101" pitchFamily="18" charset="-127"/>
              </a:rPr>
              <a:t>/</a:t>
            </a:r>
            <a:r>
              <a:rPr lang="ko-KR" altLang="en-US" sz="1600" dirty="0">
                <a:ea typeface="이순신 돋움체 M" panose="02020603020101020101" pitchFamily="18" charset="-127"/>
              </a:rPr>
              <a:t>우 마이크 설치 </a:t>
            </a:r>
            <a:endParaRPr lang="en-US" altLang="ko-KR" sz="1600" dirty="0">
              <a:ea typeface="이순신 돋움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이순신 돋움체 M" panose="02020603020101020101" pitchFamily="18" charset="-127"/>
              </a:rPr>
              <a:t>소리의 크기를 구하는 방법을 양방향으로 적용 </a:t>
            </a:r>
            <a:r>
              <a:rPr lang="en-US" altLang="ko-KR" sz="1600" dirty="0">
                <a:ea typeface="이순신 돋움체 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276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85378"/>
            <a:ext cx="8208912" cy="576064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소리의 방향 및 크기 파악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  <p:pic>
        <p:nvPicPr>
          <p:cNvPr id="3" name="볼륨.mp4">
            <a:hlinkClick r:id="" action="ppaction://media"/>
            <a:extLst>
              <a:ext uri="{FF2B5EF4-FFF2-40B4-BE49-F238E27FC236}">
                <a16:creationId xmlns:a16="http://schemas.microsoft.com/office/drawing/2014/main" id="{6AD7A362-1CE7-7347-9FE4-27BB2AEC83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1419622"/>
            <a:ext cx="5400000" cy="30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5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소리의 방향 및 크기 파악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03563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3010117" y="3945540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20292" y="393990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cxnSp>
        <p:nvCxnSpPr>
          <p:cNvPr id="30" name="Straight Connector 29"/>
          <p:cNvCxnSpPr>
            <a:stCxn id="15" idx="0"/>
            <a:endCxn id="5" idx="0"/>
          </p:cNvCxnSpPr>
          <p:nvPr/>
        </p:nvCxnSpPr>
        <p:spPr>
          <a:xfrm>
            <a:off x="1474748" y="2801984"/>
            <a:ext cx="18815" cy="113791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225922" y="2067622"/>
            <a:ext cx="570" cy="1872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67" idx="2"/>
            <a:endCxn id="6" idx="0"/>
          </p:cNvCxnSpPr>
          <p:nvPr/>
        </p:nvCxnSpPr>
        <p:spPr>
          <a:xfrm>
            <a:off x="3100117" y="1959008"/>
            <a:ext cx="0" cy="1986532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2441" y="2801984"/>
            <a:ext cx="186461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마이크 모듈 테스트</a:t>
            </a:r>
            <a:endParaRPr lang="en-US" altLang="ko-KR" dirty="0">
              <a:ea typeface="이순신 돋움체 M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35750" y="1589676"/>
            <a:ext cx="192873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소리 크기 파악 구현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906743" y="1557886"/>
            <a:ext cx="2639505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디스플레이에 볼륨 배치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및</a:t>
            </a:r>
            <a:endParaRPr lang="en-US" altLang="ko-KR" dirty="0"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버튼으로 볼륨 </a:t>
            </a:r>
            <a:r>
              <a:rPr lang="en-US" altLang="ko-KR" dirty="0">
                <a:ea typeface="이순신 돋움체 M" panose="02020603020101020101" pitchFamily="18" charset="-127"/>
              </a:rPr>
              <a:t>on/off </a:t>
            </a:r>
            <a:r>
              <a:rPr lang="ko-KR" altLang="en-US" dirty="0">
                <a:ea typeface="이순신 돋움체 M" panose="02020603020101020101" pitchFamily="18" charset="-127"/>
              </a:rPr>
              <a:t>설정 </a:t>
            </a:r>
          </a:p>
        </p:txBody>
      </p:sp>
      <p:sp>
        <p:nvSpPr>
          <p:cNvPr id="25" name="TextBox 71">
            <a:extLst>
              <a:ext uri="{FF2B5EF4-FFF2-40B4-BE49-F238E27FC236}">
                <a16:creationId xmlns:a16="http://schemas.microsoft.com/office/drawing/2014/main" id="{A5785E62-F2D0-6742-83E3-96BED2BE7A92}"/>
              </a:ext>
            </a:extLst>
          </p:cNvPr>
          <p:cNvSpPr txBox="1"/>
          <p:nvPr/>
        </p:nvSpPr>
        <p:spPr>
          <a:xfrm>
            <a:off x="4322567" y="2824877"/>
            <a:ext cx="1476686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a typeface="이순신 돋움체 M" panose="02020603020101020101" pitchFamily="18" charset="-127"/>
              </a:rPr>
              <a:t>소리 방향 분석</a:t>
            </a:r>
          </a:p>
        </p:txBody>
      </p:sp>
      <p:sp>
        <p:nvSpPr>
          <p:cNvPr id="19" name="Oval 8"/>
          <p:cNvSpPr/>
          <p:nvPr/>
        </p:nvSpPr>
        <p:spPr>
          <a:xfrm>
            <a:off x="4970911" y="393990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이순신 돋움체 M" panose="02020603020101020101" pitchFamily="18" charset="-127"/>
            </a:endParaRPr>
          </a:p>
        </p:txBody>
      </p:sp>
      <p:cxnSp>
        <p:nvCxnSpPr>
          <p:cNvPr id="20" name="Straight Connector 31"/>
          <p:cNvCxnSpPr>
            <a:stCxn id="25" idx="2"/>
            <a:endCxn id="19" idx="0"/>
          </p:cNvCxnSpPr>
          <p:nvPr/>
        </p:nvCxnSpPr>
        <p:spPr>
          <a:xfrm>
            <a:off x="5060910" y="3194209"/>
            <a:ext cx="1" cy="74569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8167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576</Words>
  <Application>Microsoft Macintosh PowerPoint</Application>
  <PresentationFormat>On-screen Show (16:9)</PresentationFormat>
  <Paragraphs>158</Paragraphs>
  <Slides>29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-apple-system</vt:lpstr>
      <vt:lpstr>맑은 고딕</vt:lpstr>
      <vt:lpstr>나눔고딕 ExtraBold</vt:lpstr>
      <vt:lpstr>나눔바른고딕 Light</vt:lpstr>
      <vt:lpstr>나눔스퀘어 Light</vt:lpstr>
      <vt:lpstr>배달의민족 한나는 열한살</vt:lpstr>
      <vt:lpstr>이순신 돋움체 M</vt:lpstr>
      <vt:lpstr>함초롬바탕</vt:lpstr>
      <vt:lpstr>Arial</vt:lpstr>
      <vt:lpstr>Arial Rounded MT Bold</vt:lpstr>
      <vt:lpstr>Calibri</vt:lpstr>
      <vt:lpstr>Roboto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(컴퓨터공학부)정승우</cp:lastModifiedBy>
  <cp:revision>158</cp:revision>
  <dcterms:created xsi:type="dcterms:W3CDTF">2016-12-05T23:26:54Z</dcterms:created>
  <dcterms:modified xsi:type="dcterms:W3CDTF">2018-04-12T13:58:51Z</dcterms:modified>
</cp:coreProperties>
</file>